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y="5143500" cx="9144000"/>
  <p:notesSz cx="9144000" cy="51435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orient="horz"/>
        <p:guide pos="216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12.png>
</file>

<file path=ppt/media/image13.png>
</file>

<file path=ppt/media/image15.png>
</file>

<file path=ppt/media/image16.png>
</file>

<file path=ppt/media/image17.png>
</file>

<file path=ppt/media/image18.jp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gif>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914400" y="2443150"/>
            <a:ext cx="7315200" cy="2314575"/>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 name="Shape 40"/>
        <p:cNvGrpSpPr/>
        <p:nvPr/>
      </p:nvGrpSpPr>
      <p:grpSpPr>
        <a:xfrm>
          <a:off x="0" y="0"/>
          <a:ext cx="0" cy="0"/>
          <a:chOff x="0" y="0"/>
          <a:chExt cx="0" cy="0"/>
        </a:xfrm>
      </p:grpSpPr>
      <p:sp>
        <p:nvSpPr>
          <p:cNvPr id="41" name="Google Shape;41;p1: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1: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10: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0: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11: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2: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2: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13: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3: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4: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4: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15: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5: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6: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6: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17: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7: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8: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8: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9: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9: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 name="Shape 46"/>
        <p:cNvGrpSpPr/>
        <p:nvPr/>
      </p:nvGrpSpPr>
      <p:grpSpPr>
        <a:xfrm>
          <a:off x="0" y="0"/>
          <a:ext cx="0" cy="0"/>
          <a:chOff x="0" y="0"/>
          <a:chExt cx="0" cy="0"/>
        </a:xfrm>
      </p:grpSpPr>
      <p:sp>
        <p:nvSpPr>
          <p:cNvPr id="47" name="Google Shape;47;p2: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20: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0: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21: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1: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22: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2: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23: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3: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24: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4: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25: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5: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p26: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6: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27: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7: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28: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8: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29: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9: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p3: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30: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0: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31: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1: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4: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5: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5: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6: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6: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7: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7: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8: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8: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9:notes"/>
          <p:cNvSpPr txBox="1"/>
          <p:nvPr>
            <p:ph idx="1" type="body"/>
          </p:nvPr>
        </p:nvSpPr>
        <p:spPr>
          <a:xfrm>
            <a:off x="914400" y="2443150"/>
            <a:ext cx="7315200" cy="2314575"/>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9:notes"/>
          <p:cNvSpPr/>
          <p:nvPr>
            <p:ph idx="2" type="sldImg"/>
          </p:nvPr>
        </p:nvSpPr>
        <p:spPr>
          <a:xfrm>
            <a:off x="1524300" y="385750"/>
            <a:ext cx="6096300" cy="19288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2" name="Shape 12"/>
        <p:cNvGrpSpPr/>
        <p:nvPr/>
      </p:nvGrpSpPr>
      <p:grpSpPr>
        <a:xfrm>
          <a:off x="0" y="0"/>
          <a:ext cx="0" cy="0"/>
          <a:chOff x="0" y="0"/>
          <a:chExt cx="0" cy="0"/>
        </a:xfrm>
      </p:grpSpPr>
      <p:sp>
        <p:nvSpPr>
          <p:cNvPr id="13" name="Google Shape;13;p2"/>
          <p:cNvSpPr txBox="1"/>
          <p:nvPr>
            <p:ph type="title"/>
          </p:nvPr>
        </p:nvSpPr>
        <p:spPr>
          <a:xfrm>
            <a:off x="2054479" y="1666697"/>
            <a:ext cx="5421630" cy="666114"/>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1" i="0" sz="4200">
                <a:solidFill>
                  <a:srgbClr val="CC0000"/>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 name="Google Shape;14;p2"/>
          <p:cNvSpPr txBox="1"/>
          <p:nvPr>
            <p:ph idx="1" type="body"/>
          </p:nvPr>
        </p:nvSpPr>
        <p:spPr>
          <a:xfrm>
            <a:off x="404469" y="1197438"/>
            <a:ext cx="8335060" cy="2550795"/>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b="0" i="0" sz="1800">
                <a:solidFill>
                  <a:srgbClr val="0D3A45"/>
                </a:solidFill>
                <a:latin typeface="Arial"/>
                <a:ea typeface="Arial"/>
                <a:cs typeface="Arial"/>
                <a:sym typeface="Arial"/>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15" name="Google Shape;15;p2"/>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2"/>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sz="1800">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8" name="Shape 18"/>
        <p:cNvGrpSpPr/>
        <p:nvPr/>
      </p:nvGrpSpPr>
      <p:grpSpPr>
        <a:xfrm>
          <a:off x="0" y="0"/>
          <a:ext cx="0" cy="0"/>
          <a:chOff x="0" y="0"/>
          <a:chExt cx="0" cy="0"/>
        </a:xfrm>
      </p:grpSpPr>
      <p:sp>
        <p:nvSpPr>
          <p:cNvPr id="19" name="Google Shape;19;p3"/>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sz="1800">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22" name="Shape 22"/>
        <p:cNvGrpSpPr/>
        <p:nvPr/>
      </p:nvGrpSpPr>
      <p:grpSpPr>
        <a:xfrm>
          <a:off x="0" y="0"/>
          <a:ext cx="0" cy="0"/>
          <a:chOff x="0" y="0"/>
          <a:chExt cx="0" cy="0"/>
        </a:xfrm>
      </p:grpSpPr>
      <p:sp>
        <p:nvSpPr>
          <p:cNvPr id="23" name="Google Shape;23;p4"/>
          <p:cNvSpPr txBox="1"/>
          <p:nvPr>
            <p:ph type="title"/>
          </p:nvPr>
        </p:nvSpPr>
        <p:spPr>
          <a:xfrm>
            <a:off x="2054479" y="1666697"/>
            <a:ext cx="5421630" cy="666114"/>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1" i="0" sz="4200">
                <a:solidFill>
                  <a:srgbClr val="CC0000"/>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4"/>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sz="1800">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27" name="Shape 27"/>
        <p:cNvGrpSpPr/>
        <p:nvPr/>
      </p:nvGrpSpPr>
      <p:grpSpPr>
        <a:xfrm>
          <a:off x="0" y="0"/>
          <a:ext cx="0" cy="0"/>
          <a:chOff x="0" y="0"/>
          <a:chExt cx="0" cy="0"/>
        </a:xfrm>
      </p:grpSpPr>
      <p:sp>
        <p:nvSpPr>
          <p:cNvPr id="28" name="Google Shape;28;p5"/>
          <p:cNvSpPr txBox="1"/>
          <p:nvPr>
            <p:ph type="ctrTitle"/>
          </p:nvPr>
        </p:nvSpPr>
        <p:spPr>
          <a:xfrm>
            <a:off x="685800" y="1594485"/>
            <a:ext cx="7772400" cy="108013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subTitle"/>
          </p:nvPr>
        </p:nvSpPr>
        <p:spPr>
          <a:xfrm>
            <a:off x="1371600" y="2880360"/>
            <a:ext cx="6400800" cy="12858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5"/>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sz="1800">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3" name="Shape 33"/>
        <p:cNvGrpSpPr/>
        <p:nvPr/>
      </p:nvGrpSpPr>
      <p:grpSpPr>
        <a:xfrm>
          <a:off x="0" y="0"/>
          <a:ext cx="0" cy="0"/>
          <a:chOff x="0" y="0"/>
          <a:chExt cx="0" cy="0"/>
        </a:xfrm>
      </p:grpSpPr>
      <p:sp>
        <p:nvSpPr>
          <p:cNvPr id="34" name="Google Shape;34;p6"/>
          <p:cNvSpPr txBox="1"/>
          <p:nvPr>
            <p:ph type="title"/>
          </p:nvPr>
        </p:nvSpPr>
        <p:spPr>
          <a:xfrm>
            <a:off x="2054479" y="1666697"/>
            <a:ext cx="5421630" cy="666114"/>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b="1" i="0" sz="4200">
                <a:solidFill>
                  <a:srgbClr val="CC0000"/>
                </a:solidFill>
                <a:latin typeface="Verdana"/>
                <a:ea typeface="Verdana"/>
                <a:cs typeface="Verdana"/>
                <a:sym typeface="Verdan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p:nvPr>
            <p:ph idx="1" type="body"/>
          </p:nvPr>
        </p:nvSpPr>
        <p:spPr>
          <a:xfrm>
            <a:off x="457200" y="1183005"/>
            <a:ext cx="3977640" cy="339471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6" name="Google Shape;36;p6"/>
          <p:cNvSpPr txBox="1"/>
          <p:nvPr>
            <p:ph idx="2" type="body"/>
          </p:nvPr>
        </p:nvSpPr>
        <p:spPr>
          <a:xfrm>
            <a:off x="4709160" y="1183005"/>
            <a:ext cx="3977640" cy="3394710"/>
          </a:xfrm>
          <a:prstGeom prst="rect">
            <a:avLst/>
          </a:prstGeom>
          <a:noFill/>
          <a:ln>
            <a:noFill/>
          </a:ln>
        </p:spPr>
        <p:txBody>
          <a:bodyPr anchorCtr="0" anchor="t" bIns="0" lIns="0" spcFirstLastPara="1" rIns="0" wrap="square" tIns="0">
            <a:spAutoFit/>
          </a:bodyPr>
          <a:lstStyle>
            <a:lvl1pPr indent="-228600" lvl="0" marL="457200" algn="l">
              <a:spcBef>
                <a:spcPts val="0"/>
              </a:spcBef>
              <a:spcAft>
                <a:spcPts val="0"/>
              </a:spcAft>
              <a:buSzPts val="1400"/>
              <a:buNone/>
              <a:defRPr/>
            </a:lvl1pPr>
            <a:lvl2pPr indent="-228600" lvl="1" marL="914400" algn="l">
              <a:spcBef>
                <a:spcPts val="0"/>
              </a:spcBef>
              <a:spcAft>
                <a:spcPts val="0"/>
              </a:spcAft>
              <a:buSzPts val="1400"/>
              <a:buNone/>
              <a:defRPr/>
            </a:lvl2pPr>
            <a:lvl3pPr indent="-228600" lvl="2" marL="1371600" algn="l">
              <a:spcBef>
                <a:spcPts val="0"/>
              </a:spcBef>
              <a:spcAft>
                <a:spcPts val="0"/>
              </a:spcAft>
              <a:buSzPts val="1400"/>
              <a:buNone/>
              <a:defRPr/>
            </a:lvl3pPr>
            <a:lvl4pPr indent="-228600" lvl="3" marL="1828800" algn="l">
              <a:spcBef>
                <a:spcPts val="0"/>
              </a:spcBef>
              <a:spcAft>
                <a:spcPts val="0"/>
              </a:spcAft>
              <a:buSzPts val="1400"/>
              <a:buNone/>
              <a:defRPr/>
            </a:lvl4pPr>
            <a:lvl5pPr indent="-228600" lvl="4" marL="2286000" algn="l">
              <a:spcBef>
                <a:spcPts val="0"/>
              </a:spcBef>
              <a:spcAft>
                <a:spcPts val="0"/>
              </a:spcAft>
              <a:buSzPts val="1400"/>
              <a:buNone/>
              <a:defRPr/>
            </a:lvl5pPr>
            <a:lvl6pPr indent="-228600" lvl="5" marL="2743200" algn="l">
              <a:spcBef>
                <a:spcPts val="0"/>
              </a:spcBef>
              <a:spcAft>
                <a:spcPts val="0"/>
              </a:spcAft>
              <a:buSzPts val="1400"/>
              <a:buNone/>
              <a:defRPr/>
            </a:lvl6pPr>
            <a:lvl7pPr indent="-228600" lvl="6" marL="3200400" algn="l">
              <a:spcBef>
                <a:spcPts val="0"/>
              </a:spcBef>
              <a:spcAft>
                <a:spcPts val="0"/>
              </a:spcAft>
              <a:buSzPts val="1400"/>
              <a:buNone/>
              <a:defRPr/>
            </a:lvl7pPr>
            <a:lvl8pPr indent="-228600" lvl="7" marL="3657600" algn="l">
              <a:spcBef>
                <a:spcPts val="0"/>
              </a:spcBef>
              <a:spcAft>
                <a:spcPts val="0"/>
              </a:spcAft>
              <a:buSzPts val="1400"/>
              <a:buNone/>
              <a:defRPr/>
            </a:lvl8pPr>
            <a:lvl9pPr indent="-228600" lvl="8" marL="4114800" algn="l">
              <a:spcBef>
                <a:spcPts val="0"/>
              </a:spcBef>
              <a:spcAft>
                <a:spcPts val="0"/>
              </a:spcAft>
              <a:buSzPts val="1400"/>
              <a:buNone/>
              <a:defRPr/>
            </a:lvl9pPr>
          </a:lstStyle>
          <a:p/>
        </p:txBody>
      </p:sp>
      <p:sp>
        <p:nvSpPr>
          <p:cNvPr id="37" name="Google Shape;37;p6"/>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algn="r">
              <a:spcBef>
                <a:spcPts val="0"/>
              </a:spcBef>
              <a:buNone/>
              <a:defRPr>
                <a:solidFill>
                  <a:srgbClr val="888888"/>
                </a:solidFill>
              </a:defRPr>
            </a:lvl1pPr>
            <a:lvl2pPr indent="0" lvl="1" marL="0" algn="r">
              <a:spcBef>
                <a:spcPts val="0"/>
              </a:spcBef>
              <a:buNone/>
              <a:defRPr>
                <a:solidFill>
                  <a:srgbClr val="888888"/>
                </a:solidFill>
              </a:defRPr>
            </a:lvl2pPr>
            <a:lvl3pPr indent="0" lvl="2" marL="0" algn="r">
              <a:spcBef>
                <a:spcPts val="0"/>
              </a:spcBef>
              <a:buNone/>
              <a:defRPr>
                <a:solidFill>
                  <a:srgbClr val="888888"/>
                </a:solidFill>
              </a:defRPr>
            </a:lvl3pPr>
            <a:lvl4pPr indent="0" lvl="3" marL="0" algn="r">
              <a:spcBef>
                <a:spcPts val="0"/>
              </a:spcBef>
              <a:buNone/>
              <a:defRPr>
                <a:solidFill>
                  <a:srgbClr val="888888"/>
                </a:solidFill>
              </a:defRPr>
            </a:lvl4pPr>
            <a:lvl5pPr indent="0" lvl="4" marL="0" algn="r">
              <a:spcBef>
                <a:spcPts val="0"/>
              </a:spcBef>
              <a:buNone/>
              <a:defRPr>
                <a:solidFill>
                  <a:srgbClr val="888888"/>
                </a:solidFill>
              </a:defRPr>
            </a:lvl5pPr>
            <a:lvl6pPr indent="0" lvl="5" marL="0" algn="r">
              <a:spcBef>
                <a:spcPts val="0"/>
              </a:spcBef>
              <a:buNone/>
              <a:defRPr>
                <a:solidFill>
                  <a:srgbClr val="888888"/>
                </a:solidFill>
              </a:defRPr>
            </a:lvl6pPr>
            <a:lvl7pPr indent="0" lvl="6" marL="0" algn="r">
              <a:spcBef>
                <a:spcPts val="0"/>
              </a:spcBef>
              <a:buNone/>
              <a:defRPr>
                <a:solidFill>
                  <a:srgbClr val="888888"/>
                </a:solidFill>
              </a:defRPr>
            </a:lvl7pPr>
            <a:lvl8pPr indent="0" lvl="7" marL="0" algn="r">
              <a:spcBef>
                <a:spcPts val="0"/>
              </a:spcBef>
              <a:buNone/>
              <a:defRPr>
                <a:solidFill>
                  <a:srgbClr val="888888"/>
                </a:solidFill>
              </a:defRPr>
            </a:lvl8pPr>
            <a:lvl9pPr indent="0" lvl="8" mar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sz="1800">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p:nvPr/>
        </p:nvSpPr>
        <p:spPr>
          <a:xfrm>
            <a:off x="8602980" y="67056"/>
            <a:ext cx="348996" cy="358139"/>
          </a:xfrm>
          <a:prstGeom prst="rect">
            <a:avLst/>
          </a:prstGeom>
          <a:blipFill rotWithShape="1">
            <a:blip r:embed="rId1">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 name="Google Shape;7;p1"/>
          <p:cNvSpPr txBox="1"/>
          <p:nvPr>
            <p:ph type="title"/>
          </p:nvPr>
        </p:nvSpPr>
        <p:spPr>
          <a:xfrm>
            <a:off x="2054479" y="1666697"/>
            <a:ext cx="5421630" cy="666114"/>
          </a:xfrm>
          <a:prstGeom prst="rect">
            <a:avLst/>
          </a:prstGeom>
          <a:noFill/>
          <a:ln>
            <a:noFill/>
          </a:ln>
        </p:spPr>
        <p:txBody>
          <a:bodyPr anchorCtr="0" anchor="t" bIns="0" lIns="0" spcFirstLastPara="1" rIns="0" wrap="square" tIns="0">
            <a:spAutoFit/>
          </a:bodyPr>
          <a:lstStyle>
            <a:lvl1pPr lvl="0" marR="0" rtl="0" algn="l">
              <a:spcBef>
                <a:spcPts val="0"/>
              </a:spcBef>
              <a:spcAft>
                <a:spcPts val="0"/>
              </a:spcAft>
              <a:buSzPts val="1400"/>
              <a:buNone/>
              <a:defRPr b="1" i="0" sz="4200" u="none" cap="none" strike="noStrike">
                <a:solidFill>
                  <a:srgbClr val="CC0000"/>
                </a:solidFill>
                <a:latin typeface="Verdana"/>
                <a:ea typeface="Verdana"/>
                <a:cs typeface="Verdana"/>
                <a:sym typeface="Verdana"/>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 name="Google Shape;8;p1"/>
          <p:cNvSpPr txBox="1"/>
          <p:nvPr>
            <p:ph idx="1" type="body"/>
          </p:nvPr>
        </p:nvSpPr>
        <p:spPr>
          <a:xfrm>
            <a:off x="404469" y="1197438"/>
            <a:ext cx="8335060" cy="2550795"/>
          </a:xfrm>
          <a:prstGeom prst="rect">
            <a:avLst/>
          </a:prstGeom>
          <a:noFill/>
          <a:ln>
            <a:noFill/>
          </a:ln>
        </p:spPr>
        <p:txBody>
          <a:bodyPr anchorCtr="0" anchor="t" bIns="0" lIns="0" spcFirstLastPara="1" rIns="0" wrap="square" tIns="0">
            <a:spAutoFit/>
          </a:bodyPr>
          <a:lstStyle>
            <a:lvl1pPr indent="-228600" lvl="0" marL="457200" marR="0" rtl="0" algn="l">
              <a:spcBef>
                <a:spcPts val="0"/>
              </a:spcBef>
              <a:spcAft>
                <a:spcPts val="0"/>
              </a:spcAft>
              <a:buSzPts val="1400"/>
              <a:buNone/>
              <a:defRPr b="0" i="0" sz="1800" u="none" cap="none" strike="noStrike">
                <a:solidFill>
                  <a:srgbClr val="0D3A45"/>
                </a:solidFill>
                <a:latin typeface="Arial"/>
                <a:ea typeface="Arial"/>
                <a:cs typeface="Arial"/>
                <a:sym typeface="Arial"/>
              </a:defRPr>
            </a:lvl1pPr>
            <a:lvl2pPr indent="-228600" lvl="1" marL="914400" marR="0" rtl="0" algn="l">
              <a:spcBef>
                <a:spcPts val="0"/>
              </a:spcBef>
              <a:spcAft>
                <a:spcPts val="0"/>
              </a:spcAft>
              <a:buSzPts val="1400"/>
              <a:buNone/>
              <a:defRPr b="0" i="0" sz="1800" u="none" cap="none" strike="noStrike">
                <a:latin typeface="Calibri"/>
                <a:ea typeface="Calibri"/>
                <a:cs typeface="Calibri"/>
                <a:sym typeface="Calibri"/>
              </a:defRPr>
            </a:lvl2pPr>
            <a:lvl3pPr indent="-228600" lvl="2" marL="1371600" marR="0" rtl="0" algn="l">
              <a:spcBef>
                <a:spcPts val="0"/>
              </a:spcBef>
              <a:spcAft>
                <a:spcPts val="0"/>
              </a:spcAft>
              <a:buSzPts val="1400"/>
              <a:buNone/>
              <a:defRPr b="0" i="0" sz="1800" u="none" cap="none" strike="noStrike">
                <a:latin typeface="Calibri"/>
                <a:ea typeface="Calibri"/>
                <a:cs typeface="Calibri"/>
                <a:sym typeface="Calibri"/>
              </a:defRPr>
            </a:lvl3pPr>
            <a:lvl4pPr indent="-228600" lvl="3" marL="1828800" marR="0" rtl="0" algn="l">
              <a:spcBef>
                <a:spcPts val="0"/>
              </a:spcBef>
              <a:spcAft>
                <a:spcPts val="0"/>
              </a:spcAft>
              <a:buSzPts val="1400"/>
              <a:buNone/>
              <a:defRPr b="0" i="0" sz="1800" u="none" cap="none" strike="noStrike">
                <a:latin typeface="Calibri"/>
                <a:ea typeface="Calibri"/>
                <a:cs typeface="Calibri"/>
                <a:sym typeface="Calibri"/>
              </a:defRPr>
            </a:lvl4pPr>
            <a:lvl5pPr indent="-228600" lvl="4" marL="2286000" marR="0" rtl="0" algn="l">
              <a:spcBef>
                <a:spcPts val="0"/>
              </a:spcBef>
              <a:spcAft>
                <a:spcPts val="0"/>
              </a:spcAft>
              <a:buSzPts val="1400"/>
              <a:buNone/>
              <a:defRPr b="0" i="0" sz="1800" u="none" cap="none" strike="noStrike">
                <a:latin typeface="Calibri"/>
                <a:ea typeface="Calibri"/>
                <a:cs typeface="Calibri"/>
                <a:sym typeface="Calibri"/>
              </a:defRPr>
            </a:lvl5pPr>
            <a:lvl6pPr indent="-228600" lvl="5" marL="2743200" marR="0" rtl="0" algn="l">
              <a:spcBef>
                <a:spcPts val="0"/>
              </a:spcBef>
              <a:spcAft>
                <a:spcPts val="0"/>
              </a:spcAft>
              <a:buSzPts val="1400"/>
              <a:buNone/>
              <a:defRPr b="0" i="0" sz="1800" u="none" cap="none" strike="noStrike">
                <a:latin typeface="Calibri"/>
                <a:ea typeface="Calibri"/>
                <a:cs typeface="Calibri"/>
                <a:sym typeface="Calibri"/>
              </a:defRPr>
            </a:lvl6pPr>
            <a:lvl7pPr indent="-228600" lvl="6" marL="3200400" marR="0" rtl="0" algn="l">
              <a:spcBef>
                <a:spcPts val="0"/>
              </a:spcBef>
              <a:spcAft>
                <a:spcPts val="0"/>
              </a:spcAft>
              <a:buSzPts val="1400"/>
              <a:buNone/>
              <a:defRPr b="0" i="0" sz="1800" u="none" cap="none" strike="noStrike">
                <a:latin typeface="Calibri"/>
                <a:ea typeface="Calibri"/>
                <a:cs typeface="Calibri"/>
                <a:sym typeface="Calibri"/>
              </a:defRPr>
            </a:lvl7pPr>
            <a:lvl8pPr indent="-228600" lvl="7" marL="3657600" marR="0" rtl="0" algn="l">
              <a:spcBef>
                <a:spcPts val="0"/>
              </a:spcBef>
              <a:spcAft>
                <a:spcPts val="0"/>
              </a:spcAft>
              <a:buSzPts val="1400"/>
              <a:buNone/>
              <a:defRPr b="0" i="0" sz="1800" u="none" cap="none" strike="noStrike">
                <a:latin typeface="Calibri"/>
                <a:ea typeface="Calibri"/>
                <a:cs typeface="Calibri"/>
                <a:sym typeface="Calibri"/>
              </a:defRPr>
            </a:lvl8pPr>
            <a:lvl9pPr indent="-228600" lvl="8" marL="4114800" marR="0" rtl="0" algn="l">
              <a:spcBef>
                <a:spcPts val="0"/>
              </a:spcBef>
              <a:spcAft>
                <a:spcPts val="0"/>
              </a:spcAft>
              <a:buSzPts val="1400"/>
              <a:buNone/>
              <a:defRPr b="0" i="0" sz="1800" u="none" cap="none" strike="noStrike">
                <a:latin typeface="Calibri"/>
                <a:ea typeface="Calibri"/>
                <a:cs typeface="Calibri"/>
                <a:sym typeface="Calibri"/>
              </a:defRPr>
            </a:lvl9pPr>
          </a:lstStyle>
          <a:p/>
        </p:txBody>
      </p:sp>
      <p:sp>
        <p:nvSpPr>
          <p:cNvPr id="9" name="Google Shape;9;p1"/>
          <p:cNvSpPr txBox="1"/>
          <p:nvPr>
            <p:ph idx="11" type="ftr"/>
          </p:nvPr>
        </p:nvSpPr>
        <p:spPr>
          <a:xfrm>
            <a:off x="3108960" y="4783455"/>
            <a:ext cx="2926080" cy="257175"/>
          </a:xfrm>
          <a:prstGeom prst="rect">
            <a:avLst/>
          </a:prstGeom>
          <a:noFill/>
          <a:ln>
            <a:noFill/>
          </a:ln>
        </p:spPr>
        <p:txBody>
          <a:bodyPr anchorCtr="0" anchor="t" bIns="0" lIns="0" spcFirstLastPara="1" rIns="0" wrap="square" tIns="0">
            <a:spAutoFit/>
          </a:bodyPr>
          <a:lstStyle>
            <a:lvl1pPr lvl="0" marR="0" rtl="0" algn="ctr">
              <a:spcBef>
                <a:spcPts val="0"/>
              </a:spcBef>
              <a:spcAft>
                <a:spcPts val="0"/>
              </a:spcAft>
              <a:buSzPts val="1400"/>
              <a:buNone/>
              <a:defRPr sz="18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0" type="dt"/>
          </p:nvPr>
        </p:nvSpPr>
        <p:spPr>
          <a:xfrm>
            <a:off x="457200" y="4783455"/>
            <a:ext cx="2103120" cy="257175"/>
          </a:xfrm>
          <a:prstGeom prst="rect">
            <a:avLst/>
          </a:prstGeom>
          <a:noFill/>
          <a:ln>
            <a:noFill/>
          </a:ln>
        </p:spPr>
        <p:txBody>
          <a:bodyPr anchorCtr="0" anchor="t" bIns="0" lIns="0" spcFirstLastPara="1" rIns="0" wrap="square" tIns="0">
            <a:spAutoFit/>
          </a:bodyPr>
          <a:lstStyle>
            <a:lvl1pPr lvl="0" marR="0" rtl="0" algn="l">
              <a:spcBef>
                <a:spcPts val="0"/>
              </a:spcBef>
              <a:spcAft>
                <a:spcPts val="0"/>
              </a:spcAft>
              <a:buSzPts val="1400"/>
              <a:buNone/>
              <a:defRPr sz="1800">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1" name="Google Shape;11;p1"/>
          <p:cNvSpPr txBox="1"/>
          <p:nvPr>
            <p:ph idx="12" type="sldNum"/>
          </p:nvPr>
        </p:nvSpPr>
        <p:spPr>
          <a:xfrm>
            <a:off x="6583680" y="4783455"/>
            <a:ext cx="2103120" cy="257175"/>
          </a:xfrm>
          <a:prstGeom prst="rect">
            <a:avLst/>
          </a:prstGeom>
          <a:noFill/>
          <a:ln>
            <a:noFill/>
          </a:ln>
        </p:spPr>
        <p:txBody>
          <a:bodyPr anchorCtr="0" anchor="t" bIns="0" lIns="0" spcFirstLastPara="1" rIns="0" wrap="square" tIns="0">
            <a:spAutoFit/>
          </a:bodyPr>
          <a:lstStyle>
            <a:lvl1pPr indent="0" lvl="0" marL="0" marR="0" rtl="0" algn="r">
              <a:spcBef>
                <a:spcPts val="0"/>
              </a:spcBef>
              <a:buNone/>
              <a:defRPr sz="1800">
                <a:solidFill>
                  <a:srgbClr val="888888"/>
                </a:solidFill>
                <a:latin typeface="Calibri"/>
                <a:ea typeface="Calibri"/>
                <a:cs typeface="Calibri"/>
                <a:sym typeface="Calibri"/>
              </a:defRPr>
            </a:lvl1pPr>
            <a:lvl2pPr indent="0" lvl="1" marL="0" marR="0" rtl="0" algn="r">
              <a:spcBef>
                <a:spcPts val="0"/>
              </a:spcBef>
              <a:buNone/>
              <a:defRPr sz="1800">
                <a:solidFill>
                  <a:srgbClr val="888888"/>
                </a:solidFill>
                <a:latin typeface="Calibri"/>
                <a:ea typeface="Calibri"/>
                <a:cs typeface="Calibri"/>
                <a:sym typeface="Calibri"/>
              </a:defRPr>
            </a:lvl2pPr>
            <a:lvl3pPr indent="0" lvl="2" marL="0" marR="0" rtl="0" algn="r">
              <a:spcBef>
                <a:spcPts val="0"/>
              </a:spcBef>
              <a:buNone/>
              <a:defRPr sz="1800">
                <a:solidFill>
                  <a:srgbClr val="888888"/>
                </a:solidFill>
                <a:latin typeface="Calibri"/>
                <a:ea typeface="Calibri"/>
                <a:cs typeface="Calibri"/>
                <a:sym typeface="Calibri"/>
              </a:defRPr>
            </a:lvl3pPr>
            <a:lvl4pPr indent="0" lvl="3" marL="0" marR="0" rtl="0" algn="r">
              <a:spcBef>
                <a:spcPts val="0"/>
              </a:spcBef>
              <a:buNone/>
              <a:defRPr sz="1800">
                <a:solidFill>
                  <a:srgbClr val="888888"/>
                </a:solidFill>
                <a:latin typeface="Calibri"/>
                <a:ea typeface="Calibri"/>
                <a:cs typeface="Calibri"/>
                <a:sym typeface="Calibri"/>
              </a:defRPr>
            </a:lvl4pPr>
            <a:lvl5pPr indent="0" lvl="4" marL="0" marR="0" rtl="0" algn="r">
              <a:spcBef>
                <a:spcPts val="0"/>
              </a:spcBef>
              <a:buNone/>
              <a:defRPr sz="1800">
                <a:solidFill>
                  <a:srgbClr val="888888"/>
                </a:solidFill>
                <a:latin typeface="Calibri"/>
                <a:ea typeface="Calibri"/>
                <a:cs typeface="Calibri"/>
                <a:sym typeface="Calibri"/>
              </a:defRPr>
            </a:lvl5pPr>
            <a:lvl6pPr indent="0" lvl="5" marL="0" marR="0" rtl="0" algn="r">
              <a:spcBef>
                <a:spcPts val="0"/>
              </a:spcBef>
              <a:buNone/>
              <a:defRPr sz="1800">
                <a:solidFill>
                  <a:srgbClr val="888888"/>
                </a:solidFill>
                <a:latin typeface="Calibri"/>
                <a:ea typeface="Calibri"/>
                <a:cs typeface="Calibri"/>
                <a:sym typeface="Calibri"/>
              </a:defRPr>
            </a:lvl6pPr>
            <a:lvl7pPr indent="0" lvl="6" marL="0" marR="0" rtl="0" algn="r">
              <a:spcBef>
                <a:spcPts val="0"/>
              </a:spcBef>
              <a:buNone/>
              <a:defRPr sz="1800">
                <a:solidFill>
                  <a:srgbClr val="888888"/>
                </a:solidFill>
                <a:latin typeface="Calibri"/>
                <a:ea typeface="Calibri"/>
                <a:cs typeface="Calibri"/>
                <a:sym typeface="Calibri"/>
              </a:defRPr>
            </a:lvl7pPr>
            <a:lvl8pPr indent="0" lvl="7" marL="0" marR="0" rtl="0" algn="r">
              <a:spcBef>
                <a:spcPts val="0"/>
              </a:spcBef>
              <a:buNone/>
              <a:defRPr sz="1800">
                <a:solidFill>
                  <a:srgbClr val="888888"/>
                </a:solidFill>
                <a:latin typeface="Calibri"/>
                <a:ea typeface="Calibri"/>
                <a:cs typeface="Calibri"/>
                <a:sym typeface="Calibri"/>
              </a:defRPr>
            </a:lvl8pPr>
            <a:lvl9pPr indent="0" lvl="8" marL="0" marR="0" rtl="0" algn="r">
              <a:spcBef>
                <a:spcPts val="0"/>
              </a:spcBef>
              <a:buNone/>
              <a:defRPr sz="18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b="0" u="non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8.png"/><Relationship Id="rId4" Type="http://schemas.openxmlformats.org/officeDocument/2006/relationships/image" Target="../media/image10.png"/><Relationship Id="rId5" Type="http://schemas.openxmlformats.org/officeDocument/2006/relationships/image" Target="../media/image24.png"/><Relationship Id="rId6"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23.png"/><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2.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3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26.png"/><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19.png"/><Relationship Id="rId4" Type="http://schemas.openxmlformats.org/officeDocument/2006/relationships/image" Target="../media/image30.png"/><Relationship Id="rId5" Type="http://schemas.openxmlformats.org/officeDocument/2006/relationships/image" Target="../media/image22.png"/><Relationship Id="rId6" Type="http://schemas.openxmlformats.org/officeDocument/2006/relationships/image" Target="../media/image2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2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3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8.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3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 name="Shape 43"/>
        <p:cNvGrpSpPr/>
        <p:nvPr/>
      </p:nvGrpSpPr>
      <p:grpSpPr>
        <a:xfrm>
          <a:off x="0" y="0"/>
          <a:ext cx="0" cy="0"/>
          <a:chOff x="0" y="0"/>
          <a:chExt cx="0" cy="0"/>
        </a:xfrm>
      </p:grpSpPr>
      <p:sp>
        <p:nvSpPr>
          <p:cNvPr id="44" name="Google Shape;44;p7"/>
          <p:cNvSpPr txBox="1"/>
          <p:nvPr>
            <p:ph type="title"/>
          </p:nvPr>
        </p:nvSpPr>
        <p:spPr>
          <a:xfrm>
            <a:off x="915400" y="1166025"/>
            <a:ext cx="6854400" cy="65940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a:t>    Capstone Project-4</a:t>
            </a:r>
            <a:endParaRPr/>
          </a:p>
        </p:txBody>
      </p:sp>
      <p:sp>
        <p:nvSpPr>
          <p:cNvPr id="45" name="Google Shape;45;p7"/>
          <p:cNvSpPr txBox="1"/>
          <p:nvPr>
            <p:ph idx="1" type="body"/>
          </p:nvPr>
        </p:nvSpPr>
        <p:spPr>
          <a:xfrm>
            <a:off x="0" y="1825425"/>
            <a:ext cx="8957400" cy="2484600"/>
          </a:xfrm>
          <a:prstGeom prst="rect">
            <a:avLst/>
          </a:prstGeom>
          <a:noFill/>
          <a:ln>
            <a:noFill/>
          </a:ln>
        </p:spPr>
        <p:txBody>
          <a:bodyPr anchorCtr="0" anchor="t" bIns="0" lIns="0" spcFirstLastPara="1" rIns="0" wrap="square" tIns="1125750">
            <a:spAutoFit/>
          </a:bodyPr>
          <a:lstStyle/>
          <a:p>
            <a:pPr indent="0" lvl="0" marL="0" marR="5080" rtl="0" algn="l">
              <a:lnSpc>
                <a:spcPct val="100000"/>
              </a:lnSpc>
              <a:spcBef>
                <a:spcPts val="0"/>
              </a:spcBef>
              <a:spcAft>
                <a:spcPts val="0"/>
              </a:spcAft>
              <a:buNone/>
            </a:pPr>
            <a:r>
              <a:rPr b="1" lang="en-US" sz="2600">
                <a:solidFill>
                  <a:srgbClr val="124F5C"/>
                </a:solidFill>
                <a:latin typeface="Verdana"/>
                <a:ea typeface="Verdana"/>
                <a:cs typeface="Verdana"/>
                <a:sym typeface="Verdana"/>
              </a:rPr>
              <a:t> </a:t>
            </a:r>
            <a:r>
              <a:rPr b="1" lang="en-US" sz="2600">
                <a:solidFill>
                  <a:srgbClr val="124F5C"/>
                </a:solidFill>
                <a:latin typeface="Verdana"/>
                <a:ea typeface="Verdana"/>
                <a:cs typeface="Verdana"/>
                <a:sym typeface="Verdana"/>
              </a:rPr>
              <a:t>NETFLIX MOVIES AND TV SHOWS CLUSTERING</a:t>
            </a:r>
            <a:endParaRPr b="1" sz="2600">
              <a:solidFill>
                <a:srgbClr val="124F5C"/>
              </a:solidFill>
              <a:latin typeface="Verdana"/>
              <a:ea typeface="Verdana"/>
              <a:cs typeface="Verdana"/>
              <a:sym typeface="Verdana"/>
            </a:endParaRPr>
          </a:p>
          <a:p>
            <a:pPr indent="0" lvl="0" marL="9525" marR="5080" rtl="0" algn="ctr">
              <a:lnSpc>
                <a:spcPct val="100000"/>
              </a:lnSpc>
              <a:spcBef>
                <a:spcPts val="100"/>
              </a:spcBef>
              <a:spcAft>
                <a:spcPts val="0"/>
              </a:spcAft>
              <a:buNone/>
            </a:pPr>
            <a:r>
              <a:t/>
            </a:r>
            <a:endParaRPr sz="3600">
              <a:latin typeface="Verdana"/>
              <a:ea typeface="Verdana"/>
              <a:cs typeface="Verdana"/>
              <a:sym typeface="Verdana"/>
            </a:endParaRPr>
          </a:p>
          <a:p>
            <a:pPr indent="0" lvl="0" marL="635" rtl="0" algn="ctr">
              <a:lnSpc>
                <a:spcPct val="100000"/>
              </a:lnSpc>
              <a:spcBef>
                <a:spcPts val="85"/>
              </a:spcBef>
              <a:spcAft>
                <a:spcPts val="0"/>
              </a:spcAft>
              <a:buNone/>
            </a:pPr>
            <a:r>
              <a:rPr b="1" lang="en-US" sz="2400">
                <a:solidFill>
                  <a:srgbClr val="3F3151"/>
                </a:solidFill>
                <a:latin typeface="Verdana"/>
                <a:ea typeface="Verdana"/>
                <a:cs typeface="Verdana"/>
                <a:sym typeface="Verdana"/>
              </a:rPr>
              <a:t>PRINCE KUMAR JHA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6"/>
          <p:cNvSpPr txBox="1"/>
          <p:nvPr/>
        </p:nvSpPr>
        <p:spPr>
          <a:xfrm>
            <a:off x="381000" y="57150"/>
            <a:ext cx="7772400" cy="443070"/>
          </a:xfrm>
          <a:prstGeom prst="rect">
            <a:avLst/>
          </a:prstGeom>
          <a:noFill/>
          <a:ln>
            <a:noFill/>
          </a:ln>
        </p:spPr>
        <p:txBody>
          <a:bodyPr anchorCtr="0" anchor="t" bIns="0" lIns="0" spcFirstLastPara="1" rIns="0" wrap="square" tIns="12050">
            <a:spAutoFit/>
          </a:bodyPr>
          <a:lstStyle/>
          <a:p>
            <a:pPr indent="0" lvl="0" marL="0" marR="0" rtl="0" algn="ctr">
              <a:spcBef>
                <a:spcPts val="0"/>
              </a:spcBef>
              <a:spcAft>
                <a:spcPts val="0"/>
              </a:spcAft>
              <a:buNone/>
            </a:pPr>
            <a:r>
              <a:rPr b="1" lang="en-US" sz="2800">
                <a:solidFill>
                  <a:srgbClr val="DA0000"/>
                </a:solidFill>
                <a:latin typeface="Calibri"/>
                <a:ea typeface="Calibri"/>
                <a:cs typeface="Calibri"/>
                <a:sym typeface="Calibri"/>
              </a:rPr>
              <a:t>         Exploratory Data Analysis</a:t>
            </a:r>
            <a:endParaRPr/>
          </a:p>
        </p:txBody>
      </p:sp>
      <p:pic>
        <p:nvPicPr>
          <p:cNvPr id="137" name="Google Shape;137;p16"/>
          <p:cNvPicPr preferRelativeResize="0"/>
          <p:nvPr/>
        </p:nvPicPr>
        <p:blipFill rotWithShape="1">
          <a:blip r:embed="rId3">
            <a:alphaModFix/>
          </a:blip>
          <a:srcRect b="0" l="0" r="0" t="0"/>
          <a:stretch/>
        </p:blipFill>
        <p:spPr>
          <a:xfrm>
            <a:off x="301806" y="656885"/>
            <a:ext cx="8033163" cy="3949903"/>
          </a:xfrm>
          <a:prstGeom prst="rect">
            <a:avLst/>
          </a:prstGeom>
          <a:noFill/>
          <a:ln>
            <a:noFill/>
          </a:ln>
        </p:spPr>
      </p:pic>
      <p:sp>
        <p:nvSpPr>
          <p:cNvPr id="138" name="Google Shape;138;p16"/>
          <p:cNvSpPr txBox="1"/>
          <p:nvPr/>
        </p:nvSpPr>
        <p:spPr>
          <a:xfrm>
            <a:off x="508388" y="546746"/>
            <a:ext cx="76200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244061"/>
                </a:solidFill>
                <a:latin typeface="Arial"/>
                <a:ea typeface="Arial"/>
                <a:cs typeface="Arial"/>
                <a:sym typeface="Arial"/>
              </a:rPr>
              <a:t>Releases over the year</a:t>
            </a:r>
            <a:endParaRPr/>
          </a:p>
        </p:txBody>
      </p:sp>
      <p:sp>
        <p:nvSpPr>
          <p:cNvPr id="139" name="Google Shape;139;p16"/>
          <p:cNvSpPr txBox="1"/>
          <p:nvPr/>
        </p:nvSpPr>
        <p:spPr>
          <a:xfrm>
            <a:off x="685800" y="4552950"/>
            <a:ext cx="7880763"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0" lang="en-US" sz="1400">
                <a:solidFill>
                  <a:srgbClr val="244061"/>
                </a:solidFill>
                <a:latin typeface="Arial"/>
                <a:ea typeface="Arial"/>
                <a:cs typeface="Arial"/>
                <a:sym typeface="Arial"/>
              </a:rPr>
              <a:t>The number of release have significantly increased after 2015 and have dropped in 2021 </a:t>
            </a:r>
            <a:endParaRPr/>
          </a:p>
          <a:p>
            <a:pPr indent="0" lvl="0" marL="0" marR="0" rtl="0" algn="l">
              <a:spcBef>
                <a:spcPts val="0"/>
              </a:spcBef>
              <a:spcAft>
                <a:spcPts val="0"/>
              </a:spcAft>
              <a:buNone/>
            </a:pPr>
            <a:r>
              <a:rPr i="0" lang="en-US" sz="1400">
                <a:solidFill>
                  <a:srgbClr val="244061"/>
                </a:solidFill>
                <a:latin typeface="Arial"/>
                <a:ea typeface="Arial"/>
                <a:cs typeface="Arial"/>
                <a:sym typeface="Arial"/>
              </a:rPr>
              <a:t>because of Covid 19</a:t>
            </a:r>
            <a:endParaRPr sz="1400">
              <a:solidFill>
                <a:srgbClr val="244061"/>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id="144" name="Google Shape;144;p17"/>
          <p:cNvPicPr preferRelativeResize="0"/>
          <p:nvPr/>
        </p:nvPicPr>
        <p:blipFill rotWithShape="1">
          <a:blip r:embed="rId3">
            <a:alphaModFix/>
          </a:blip>
          <a:srcRect b="0" l="0" r="0" t="0"/>
          <a:stretch/>
        </p:blipFill>
        <p:spPr>
          <a:xfrm>
            <a:off x="228600" y="895350"/>
            <a:ext cx="8480652" cy="4038600"/>
          </a:xfrm>
          <a:prstGeom prst="rect">
            <a:avLst/>
          </a:prstGeom>
          <a:noFill/>
          <a:ln>
            <a:noFill/>
          </a:ln>
        </p:spPr>
      </p:pic>
      <p:sp>
        <p:nvSpPr>
          <p:cNvPr id="145" name="Google Shape;145;p17"/>
          <p:cNvSpPr txBox="1"/>
          <p:nvPr/>
        </p:nvSpPr>
        <p:spPr>
          <a:xfrm>
            <a:off x="1295400" y="57150"/>
            <a:ext cx="6553200" cy="52322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800">
                <a:solidFill>
                  <a:srgbClr val="DA0000"/>
                </a:solidFill>
                <a:latin typeface="Calibri"/>
                <a:ea typeface="Calibri"/>
                <a:cs typeface="Calibri"/>
                <a:sym typeface="Calibri"/>
              </a:rPr>
              <a:t>Exploratory Data Analysis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8"/>
          <p:cNvSpPr txBox="1"/>
          <p:nvPr/>
        </p:nvSpPr>
        <p:spPr>
          <a:xfrm>
            <a:off x="914400" y="68102"/>
            <a:ext cx="6619850" cy="886781"/>
          </a:xfrm>
          <a:prstGeom prst="rect">
            <a:avLst/>
          </a:prstGeom>
          <a:noFill/>
          <a:ln>
            <a:noFill/>
          </a:ln>
        </p:spPr>
        <p:txBody>
          <a:bodyPr anchorCtr="0" anchor="t" bIns="0" lIns="0" spcFirstLastPara="1" rIns="0" wrap="square" tIns="12050">
            <a:spAutoFit/>
          </a:bodyPr>
          <a:lstStyle/>
          <a:p>
            <a:pPr indent="0" lvl="0" marL="12700" marR="0" rtl="0" algn="ctr">
              <a:spcBef>
                <a:spcPts val="0"/>
              </a:spcBef>
              <a:spcAft>
                <a:spcPts val="0"/>
              </a:spcAft>
              <a:buNone/>
            </a:pPr>
            <a:r>
              <a:rPr b="1" lang="en-US" sz="2800">
                <a:solidFill>
                  <a:srgbClr val="DA0000"/>
                </a:solidFill>
                <a:latin typeface="Calibri"/>
                <a:ea typeface="Calibri"/>
                <a:cs typeface="Calibri"/>
                <a:sym typeface="Calibri"/>
              </a:rPr>
              <a:t>           Exploratory Data Analysis</a:t>
            </a:r>
            <a:endParaRPr/>
          </a:p>
          <a:p>
            <a:pPr indent="0" lvl="0" marL="12700" marR="0" rtl="0" algn="l">
              <a:lnSpc>
                <a:spcPct val="100000"/>
              </a:lnSpc>
              <a:spcBef>
                <a:spcPts val="95"/>
              </a:spcBef>
              <a:spcAft>
                <a:spcPts val="0"/>
              </a:spcAft>
              <a:buNone/>
            </a:pPr>
            <a:r>
              <a:t/>
            </a:r>
            <a:endParaRPr sz="2800">
              <a:solidFill>
                <a:schemeClr val="dk1"/>
              </a:solidFill>
              <a:latin typeface="Arial"/>
              <a:ea typeface="Arial"/>
              <a:cs typeface="Arial"/>
              <a:sym typeface="Arial"/>
            </a:endParaRPr>
          </a:p>
        </p:txBody>
      </p:sp>
      <p:pic>
        <p:nvPicPr>
          <p:cNvPr id="151" name="Google Shape;151;p18"/>
          <p:cNvPicPr preferRelativeResize="0"/>
          <p:nvPr/>
        </p:nvPicPr>
        <p:blipFill rotWithShape="1">
          <a:blip r:embed="rId3">
            <a:alphaModFix/>
          </a:blip>
          <a:srcRect b="0" l="0" r="0" t="0"/>
          <a:stretch/>
        </p:blipFill>
        <p:spPr>
          <a:xfrm>
            <a:off x="0" y="895350"/>
            <a:ext cx="9144000" cy="4173213"/>
          </a:xfrm>
          <a:prstGeom prst="rect">
            <a:avLst/>
          </a:prstGeom>
          <a:noFill/>
          <a:ln>
            <a:noFill/>
          </a:ln>
        </p:spPr>
      </p:pic>
      <p:sp>
        <p:nvSpPr>
          <p:cNvPr id="152" name="Google Shape;152;p18"/>
          <p:cNvSpPr txBox="1"/>
          <p:nvPr/>
        </p:nvSpPr>
        <p:spPr>
          <a:xfrm>
            <a:off x="533400" y="710684"/>
            <a:ext cx="464180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800">
                <a:solidFill>
                  <a:srgbClr val="244061"/>
                </a:solidFill>
                <a:latin typeface="Arial"/>
                <a:ea typeface="Arial"/>
                <a:cs typeface="Arial"/>
                <a:sym typeface="Arial"/>
              </a:rPr>
              <a:t>Rating wise content count</a:t>
            </a:r>
            <a:endParaRPr b="1" sz="1800">
              <a:solidFill>
                <a:srgbClr val="24406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9"/>
          <p:cNvSpPr txBox="1"/>
          <p:nvPr>
            <p:ph type="title"/>
          </p:nvPr>
        </p:nvSpPr>
        <p:spPr>
          <a:xfrm>
            <a:off x="381000" y="0"/>
            <a:ext cx="6934200" cy="873957"/>
          </a:xfrm>
          <a:prstGeom prst="rect">
            <a:avLst/>
          </a:prstGeom>
          <a:noFill/>
          <a:ln>
            <a:noFill/>
          </a:ln>
        </p:spPr>
        <p:txBody>
          <a:bodyPr anchorCtr="0" anchor="t" bIns="0" lIns="0" spcFirstLastPara="1" rIns="0" wrap="square" tIns="12050">
            <a:spAutoFit/>
          </a:bodyPr>
          <a:lstStyle/>
          <a:p>
            <a:pPr indent="0" lvl="0" marL="12700" rtl="0" algn="ctr">
              <a:spcBef>
                <a:spcPts val="0"/>
              </a:spcBef>
              <a:spcAft>
                <a:spcPts val="0"/>
              </a:spcAft>
              <a:buNone/>
            </a:pPr>
            <a:r>
              <a:rPr b="1" lang="en-US" sz="2800">
                <a:solidFill>
                  <a:srgbClr val="DA0000"/>
                </a:solidFill>
                <a:latin typeface="Calibri"/>
                <a:ea typeface="Calibri"/>
                <a:cs typeface="Calibri"/>
                <a:sym typeface="Calibri"/>
              </a:rPr>
              <a:t>                     Exploratory Data Analysis</a:t>
            </a:r>
            <a:br>
              <a:rPr b="1" lang="en-US" sz="2800">
                <a:solidFill>
                  <a:srgbClr val="DA0000"/>
                </a:solidFill>
              </a:rPr>
            </a:br>
            <a:endParaRPr sz="2800">
              <a:latin typeface="Arial"/>
              <a:ea typeface="Arial"/>
              <a:cs typeface="Arial"/>
              <a:sym typeface="Arial"/>
            </a:endParaRPr>
          </a:p>
        </p:txBody>
      </p:sp>
      <p:pic>
        <p:nvPicPr>
          <p:cNvPr id="158" name="Google Shape;158;p19"/>
          <p:cNvPicPr preferRelativeResize="0"/>
          <p:nvPr/>
        </p:nvPicPr>
        <p:blipFill rotWithShape="1">
          <a:blip r:embed="rId3">
            <a:alphaModFix/>
          </a:blip>
          <a:srcRect b="0" l="0" r="0" t="0"/>
          <a:stretch/>
        </p:blipFill>
        <p:spPr>
          <a:xfrm>
            <a:off x="141348" y="666750"/>
            <a:ext cx="8763000" cy="4119880"/>
          </a:xfrm>
          <a:prstGeom prst="rect">
            <a:avLst/>
          </a:prstGeom>
          <a:noFill/>
          <a:ln>
            <a:noFill/>
          </a:ln>
        </p:spPr>
      </p:pic>
      <p:sp>
        <p:nvSpPr>
          <p:cNvPr id="159" name="Google Shape;159;p19"/>
          <p:cNvSpPr txBox="1"/>
          <p:nvPr/>
        </p:nvSpPr>
        <p:spPr>
          <a:xfrm>
            <a:off x="1143000" y="4786630"/>
            <a:ext cx="7380348"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244061"/>
                </a:solidFill>
                <a:latin typeface="Arial"/>
                <a:ea typeface="Arial"/>
                <a:cs typeface="Arial"/>
                <a:sym typeface="Arial"/>
              </a:rPr>
              <a:t>Documentaries is the most popular genre followed by comedy</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pic>
        <p:nvPicPr>
          <p:cNvPr id="164" name="Google Shape;164;p20"/>
          <p:cNvPicPr preferRelativeResize="0"/>
          <p:nvPr/>
        </p:nvPicPr>
        <p:blipFill rotWithShape="1">
          <a:blip r:embed="rId3">
            <a:alphaModFix/>
          </a:blip>
          <a:srcRect b="0" l="0" r="0" t="0"/>
          <a:stretch/>
        </p:blipFill>
        <p:spPr>
          <a:xfrm>
            <a:off x="231552" y="666750"/>
            <a:ext cx="8680896" cy="4273770"/>
          </a:xfrm>
          <a:prstGeom prst="rect">
            <a:avLst/>
          </a:prstGeom>
          <a:noFill/>
          <a:ln>
            <a:noFill/>
          </a:ln>
        </p:spPr>
      </p:pic>
      <p:sp>
        <p:nvSpPr>
          <p:cNvPr id="165" name="Google Shape;165;p20"/>
          <p:cNvSpPr txBox="1"/>
          <p:nvPr/>
        </p:nvSpPr>
        <p:spPr>
          <a:xfrm>
            <a:off x="533400" y="20504"/>
            <a:ext cx="7620000" cy="52322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800">
                <a:solidFill>
                  <a:srgbClr val="DA0000"/>
                </a:solidFill>
                <a:latin typeface="Calibri"/>
                <a:ea typeface="Calibri"/>
                <a:cs typeface="Calibri"/>
                <a:sym typeface="Calibri"/>
              </a:rPr>
              <a:t>         Exploratory Data Analysis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1"/>
          <p:cNvSpPr txBox="1"/>
          <p:nvPr>
            <p:ph type="title"/>
          </p:nvPr>
        </p:nvSpPr>
        <p:spPr>
          <a:xfrm>
            <a:off x="76200" y="919803"/>
            <a:ext cx="8254365" cy="320601"/>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sz="2000">
                <a:solidFill>
                  <a:srgbClr val="244061"/>
                </a:solidFill>
                <a:latin typeface="Calibri"/>
                <a:ea typeface="Calibri"/>
                <a:cs typeface="Calibri"/>
                <a:sym typeface="Calibri"/>
              </a:rPr>
              <a:t>Duration distribution of Movies</a:t>
            </a:r>
            <a:endParaRPr/>
          </a:p>
        </p:txBody>
      </p:sp>
      <p:sp>
        <p:nvSpPr>
          <p:cNvPr id="171" name="Google Shape;171;p21"/>
          <p:cNvSpPr txBox="1"/>
          <p:nvPr>
            <p:ph idx="12" type="sldNum"/>
          </p:nvPr>
        </p:nvSpPr>
        <p:spPr>
          <a:xfrm>
            <a:off x="6583680" y="4783455"/>
            <a:ext cx="2103120" cy="257175"/>
          </a:xfrm>
          <a:prstGeom prst="rect">
            <a:avLst/>
          </a:prstGeom>
          <a:noFill/>
          <a:ln>
            <a:noFill/>
          </a:ln>
        </p:spPr>
        <p:txBody>
          <a:bodyPr anchorCtr="0" anchor="t" bIns="0" lIns="0" spcFirstLastPara="1" rIns="0" wrap="square" tIns="625">
            <a:spAutoFit/>
          </a:bodyPr>
          <a:lstStyle/>
          <a:p>
            <a:pPr indent="0" lvl="0" marL="38100" rtl="0" algn="r">
              <a:lnSpc>
                <a:spcPct val="100000"/>
              </a:lnSpc>
              <a:spcBef>
                <a:spcPts val="0"/>
              </a:spcBef>
              <a:spcAft>
                <a:spcPts val="0"/>
              </a:spcAft>
              <a:buNone/>
            </a:pPr>
            <a:fld id="{00000000-1234-1234-1234-123412341234}" type="slidenum">
              <a:rPr lang="en-US"/>
              <a:t>‹#›</a:t>
            </a:fld>
            <a:endParaRPr/>
          </a:p>
        </p:txBody>
      </p:sp>
      <p:pic>
        <p:nvPicPr>
          <p:cNvPr id="172" name="Google Shape;172;p21"/>
          <p:cNvPicPr preferRelativeResize="0"/>
          <p:nvPr/>
        </p:nvPicPr>
        <p:blipFill rotWithShape="1">
          <a:blip r:embed="rId3">
            <a:alphaModFix/>
          </a:blip>
          <a:srcRect b="0" l="0" r="0" t="0"/>
          <a:stretch/>
        </p:blipFill>
        <p:spPr>
          <a:xfrm>
            <a:off x="1183802" y="1240404"/>
            <a:ext cx="6436198" cy="3693546"/>
          </a:xfrm>
          <a:prstGeom prst="rect">
            <a:avLst/>
          </a:prstGeom>
          <a:noFill/>
          <a:ln>
            <a:noFill/>
          </a:ln>
        </p:spPr>
      </p:pic>
      <p:sp>
        <p:nvSpPr>
          <p:cNvPr id="173" name="Google Shape;173;p21"/>
          <p:cNvSpPr txBox="1"/>
          <p:nvPr/>
        </p:nvSpPr>
        <p:spPr>
          <a:xfrm>
            <a:off x="2438400" y="0"/>
            <a:ext cx="4606900"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rgbClr val="DA0000"/>
                </a:solidFill>
                <a:latin typeface="Calibri"/>
                <a:ea typeface="Calibri"/>
                <a:cs typeface="Calibri"/>
                <a:sym typeface="Calibri"/>
              </a:rPr>
              <a:t>  Exploratory Data Analysis</a:t>
            </a:r>
            <a:endParaRPr sz="2800">
              <a:solidFill>
                <a:schemeClr val="dk1"/>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2"/>
          <p:cNvSpPr txBox="1"/>
          <p:nvPr>
            <p:ph type="title"/>
          </p:nvPr>
        </p:nvSpPr>
        <p:spPr>
          <a:xfrm>
            <a:off x="381000" y="133350"/>
            <a:ext cx="6781800" cy="443070"/>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lang="en-US" sz="2800">
                <a:latin typeface="Arial"/>
                <a:ea typeface="Arial"/>
                <a:cs typeface="Arial"/>
                <a:sym typeface="Arial"/>
              </a:rPr>
              <a:t>Data Cleaning</a:t>
            </a:r>
            <a:endParaRPr sz="2800">
              <a:latin typeface="Arial"/>
              <a:ea typeface="Arial"/>
              <a:cs typeface="Arial"/>
              <a:sym typeface="Arial"/>
            </a:endParaRPr>
          </a:p>
        </p:txBody>
      </p:sp>
      <p:sp>
        <p:nvSpPr>
          <p:cNvPr id="179" name="Google Shape;179;p22"/>
          <p:cNvSpPr txBox="1"/>
          <p:nvPr/>
        </p:nvSpPr>
        <p:spPr>
          <a:xfrm>
            <a:off x="457200" y="666750"/>
            <a:ext cx="8309609" cy="3598549"/>
          </a:xfrm>
          <a:prstGeom prst="rect">
            <a:avLst/>
          </a:prstGeom>
          <a:noFill/>
          <a:ln>
            <a:noFill/>
          </a:ln>
        </p:spPr>
        <p:txBody>
          <a:bodyPr anchorCtr="0" anchor="t" bIns="0" lIns="0" spcFirstLastPara="1" rIns="0" wrap="square" tIns="53975">
            <a:spAutoFit/>
          </a:bodyPr>
          <a:lstStyle/>
          <a:p>
            <a:pPr indent="-342900" lvl="0" marL="355600" marR="0" rtl="0" algn="l">
              <a:lnSpc>
                <a:spcPct val="100000"/>
              </a:lnSpc>
              <a:spcBef>
                <a:spcPts val="0"/>
              </a:spcBef>
              <a:spcAft>
                <a:spcPts val="0"/>
              </a:spcAft>
              <a:buClr>
                <a:srgbClr val="0D3A45"/>
              </a:buClr>
              <a:buSzPts val="1800"/>
              <a:buFont typeface="Arial"/>
              <a:buChar char="●"/>
            </a:pPr>
            <a:r>
              <a:rPr lang="en-US" sz="1800" u="sng">
                <a:solidFill>
                  <a:srgbClr val="0D3A45"/>
                </a:solidFill>
                <a:latin typeface="Arial"/>
                <a:ea typeface="Arial"/>
                <a:cs typeface="Arial"/>
                <a:sym typeface="Arial"/>
              </a:rPr>
              <a:t>Label Encoding</a:t>
            </a:r>
            <a:endParaRPr sz="1800">
              <a:solidFill>
                <a:schemeClr val="dk1"/>
              </a:solidFill>
              <a:latin typeface="Arial"/>
              <a:ea typeface="Arial"/>
              <a:cs typeface="Arial"/>
              <a:sym typeface="Arial"/>
            </a:endParaRPr>
          </a:p>
          <a:p>
            <a:pPr indent="-342900" lvl="0" marL="354965" marR="5080" rtl="0" algn="l">
              <a:lnSpc>
                <a:spcPct val="114900"/>
              </a:lnSpc>
              <a:spcBef>
                <a:spcPts val="5"/>
              </a:spcBef>
              <a:spcAft>
                <a:spcPts val="0"/>
              </a:spcAft>
              <a:buClr>
                <a:srgbClr val="0D3A45"/>
              </a:buClr>
              <a:buSzPts val="1800"/>
              <a:buFont typeface="Arial"/>
              <a:buChar char="●"/>
            </a:pPr>
            <a:r>
              <a:rPr lang="en-US" sz="1800" u="sng">
                <a:solidFill>
                  <a:srgbClr val="0D3A45"/>
                </a:solidFill>
                <a:latin typeface="Arial"/>
                <a:ea typeface="Arial"/>
                <a:cs typeface="Arial"/>
                <a:sym typeface="Arial"/>
              </a:rPr>
              <a:t>Lemmatisation-</a:t>
            </a:r>
            <a:r>
              <a:rPr lang="en-US" sz="1800">
                <a:solidFill>
                  <a:srgbClr val="0D3A45"/>
                </a:solidFill>
                <a:latin typeface="Arial"/>
                <a:ea typeface="Arial"/>
                <a:cs typeface="Arial"/>
                <a:sym typeface="Arial"/>
              </a:rPr>
              <a:t> </a:t>
            </a:r>
            <a:r>
              <a:rPr lang="en-US" sz="1400">
                <a:solidFill>
                  <a:srgbClr val="0D3A45"/>
                </a:solidFill>
                <a:latin typeface="Arial"/>
                <a:ea typeface="Arial"/>
                <a:cs typeface="Arial"/>
                <a:sym typeface="Arial"/>
              </a:rPr>
              <a:t>Lemmatization, unlike Stemming, reduces the inflected words properly ensuring  that the root word	belongs to the language. In Lemmatization root word is called Lemma. ... For  example, runs, running, ran are all forms of the word run, therefore run is the lemma of all these  words.</a:t>
            </a:r>
            <a:endParaRPr sz="1400">
              <a:solidFill>
                <a:schemeClr val="dk1"/>
              </a:solidFill>
              <a:latin typeface="Arial"/>
              <a:ea typeface="Arial"/>
              <a:cs typeface="Arial"/>
              <a:sym typeface="Arial"/>
            </a:endParaRPr>
          </a:p>
          <a:p>
            <a:pPr indent="-342900" lvl="0" marL="354965" marR="62230" rtl="0" algn="l">
              <a:lnSpc>
                <a:spcPct val="115555"/>
              </a:lnSpc>
              <a:spcBef>
                <a:spcPts val="400"/>
              </a:spcBef>
              <a:spcAft>
                <a:spcPts val="0"/>
              </a:spcAft>
              <a:buClr>
                <a:srgbClr val="0D3A45"/>
              </a:buClr>
              <a:buSzPts val="1800"/>
              <a:buFont typeface="Arial"/>
              <a:buChar char="●"/>
            </a:pPr>
            <a:r>
              <a:rPr lang="en-US" sz="1800" u="sng">
                <a:solidFill>
                  <a:srgbClr val="0D3A45"/>
                </a:solidFill>
                <a:latin typeface="Arial"/>
                <a:ea typeface="Arial"/>
                <a:cs typeface="Arial"/>
                <a:sym typeface="Arial"/>
              </a:rPr>
              <a:t>Removing Stop words</a:t>
            </a:r>
            <a:r>
              <a:rPr lang="en-US" sz="1800">
                <a:solidFill>
                  <a:srgbClr val="0D3A45"/>
                </a:solidFill>
                <a:latin typeface="Arial"/>
                <a:ea typeface="Arial"/>
                <a:cs typeface="Arial"/>
                <a:sym typeface="Arial"/>
              </a:rPr>
              <a:t> - </a:t>
            </a:r>
            <a:r>
              <a:rPr lang="en-US" sz="1400">
                <a:solidFill>
                  <a:srgbClr val="0D3A45"/>
                </a:solidFill>
                <a:latin typeface="Arial"/>
                <a:ea typeface="Arial"/>
                <a:cs typeface="Arial"/>
                <a:sym typeface="Arial"/>
              </a:rPr>
              <a:t>To remove stop words from a sentence, you can divide your text into  words and then remove the word if it exits in the list of stop words provided by NLTK.</a:t>
            </a:r>
            <a:endParaRPr sz="1400">
              <a:solidFill>
                <a:schemeClr val="dk1"/>
              </a:solidFill>
              <a:latin typeface="Arial"/>
              <a:ea typeface="Arial"/>
              <a:cs typeface="Arial"/>
              <a:sym typeface="Arial"/>
            </a:endParaRPr>
          </a:p>
          <a:p>
            <a:pPr indent="-342900" lvl="0" marL="355600" marR="0" rtl="0" algn="l">
              <a:lnSpc>
                <a:spcPct val="100000"/>
              </a:lnSpc>
              <a:spcBef>
                <a:spcPts val="120"/>
              </a:spcBef>
              <a:spcAft>
                <a:spcPts val="0"/>
              </a:spcAft>
              <a:buClr>
                <a:srgbClr val="0D3A45"/>
              </a:buClr>
              <a:buSzPts val="1800"/>
              <a:buFont typeface="Arial"/>
              <a:buChar char="●"/>
            </a:pPr>
            <a:r>
              <a:rPr lang="en-US" sz="1800" u="sng">
                <a:solidFill>
                  <a:srgbClr val="0D3A45"/>
                </a:solidFill>
                <a:latin typeface="Arial"/>
                <a:ea typeface="Arial"/>
                <a:cs typeface="Arial"/>
                <a:sym typeface="Arial"/>
              </a:rPr>
              <a:t>Tf - idf Vectorization -</a:t>
            </a:r>
            <a:r>
              <a:rPr lang="en-US" sz="1800">
                <a:solidFill>
                  <a:srgbClr val="0D3A45"/>
                </a:solidFill>
                <a:latin typeface="Arial"/>
                <a:ea typeface="Arial"/>
                <a:cs typeface="Arial"/>
                <a:sym typeface="Arial"/>
              </a:rPr>
              <a:t> </a:t>
            </a:r>
            <a:r>
              <a:rPr lang="en-US" sz="1400">
                <a:solidFill>
                  <a:srgbClr val="0D3A45"/>
                </a:solidFill>
                <a:latin typeface="Arial"/>
                <a:ea typeface="Arial"/>
                <a:cs typeface="Arial"/>
                <a:sym typeface="Arial"/>
              </a:rPr>
              <a:t>TF-IDF stands for “Term Frequency — Inverse Document Frequency”.</a:t>
            </a:r>
            <a:endParaRPr sz="1400">
              <a:solidFill>
                <a:schemeClr val="dk1"/>
              </a:solidFill>
              <a:latin typeface="Arial"/>
              <a:ea typeface="Arial"/>
              <a:cs typeface="Arial"/>
              <a:sym typeface="Arial"/>
            </a:endParaRPr>
          </a:p>
          <a:p>
            <a:pPr indent="0" lvl="0" marL="354965" marR="245745" rtl="0" algn="l">
              <a:lnSpc>
                <a:spcPct val="115100"/>
              </a:lnSpc>
              <a:spcBef>
                <a:spcPts val="60"/>
              </a:spcBef>
              <a:spcAft>
                <a:spcPts val="0"/>
              </a:spcAft>
              <a:buNone/>
            </a:pPr>
            <a:r>
              <a:rPr lang="en-US" sz="1400">
                <a:solidFill>
                  <a:srgbClr val="0D3A45"/>
                </a:solidFill>
                <a:latin typeface="Arial"/>
                <a:ea typeface="Arial"/>
                <a:cs typeface="Arial"/>
                <a:sym typeface="Arial"/>
              </a:rPr>
              <a:t>This is a technique to quantify a word in documents, we generally compute a weight to each word  which signifies the importance of the word in the document and corpus. This method is a widely  used technique in Information Retrieval and Text Mining.</a:t>
            </a:r>
            <a:endParaRPr sz="1400">
              <a:solidFill>
                <a:schemeClr val="dk1"/>
              </a:solidFill>
              <a:latin typeface="Arial"/>
              <a:ea typeface="Arial"/>
              <a:cs typeface="Arial"/>
              <a:sym typeface="Arial"/>
            </a:endParaRPr>
          </a:p>
          <a:p>
            <a:pPr indent="-342900" lvl="0" marL="355600" marR="0" rtl="0" algn="l">
              <a:lnSpc>
                <a:spcPct val="100000"/>
              </a:lnSpc>
              <a:spcBef>
                <a:spcPts val="260"/>
              </a:spcBef>
              <a:spcAft>
                <a:spcPts val="0"/>
              </a:spcAft>
              <a:buClr>
                <a:srgbClr val="0D3A45"/>
              </a:buClr>
              <a:buSzPts val="1800"/>
              <a:buFont typeface="Arial"/>
              <a:buChar char="●"/>
            </a:pPr>
            <a:r>
              <a:rPr lang="en-US" sz="1800" u="sng">
                <a:solidFill>
                  <a:srgbClr val="0D3A45"/>
                </a:solidFill>
                <a:latin typeface="Arial"/>
                <a:ea typeface="Arial"/>
                <a:cs typeface="Arial"/>
                <a:sym typeface="Arial"/>
              </a:rPr>
              <a:t>Min-max Scaling -</a:t>
            </a:r>
            <a:r>
              <a:rPr lang="en-US" sz="1800">
                <a:solidFill>
                  <a:srgbClr val="0D3A45"/>
                </a:solidFill>
                <a:latin typeface="Arial"/>
                <a:ea typeface="Arial"/>
                <a:cs typeface="Arial"/>
                <a:sym typeface="Arial"/>
              </a:rPr>
              <a:t> </a:t>
            </a:r>
            <a:r>
              <a:rPr lang="en-US" sz="1400">
                <a:solidFill>
                  <a:srgbClr val="0D3A45"/>
                </a:solidFill>
                <a:latin typeface="Arial"/>
                <a:ea typeface="Arial"/>
                <a:cs typeface="Arial"/>
                <a:sym typeface="Arial"/>
              </a:rPr>
              <a:t>For each value in a feature, MinMaxScaler subtracts the minimum value in</a:t>
            </a:r>
            <a:endParaRPr sz="1400">
              <a:solidFill>
                <a:schemeClr val="dk1"/>
              </a:solidFill>
              <a:latin typeface="Arial"/>
              <a:ea typeface="Arial"/>
              <a:cs typeface="Arial"/>
              <a:sym typeface="Arial"/>
            </a:endParaRPr>
          </a:p>
          <a:p>
            <a:pPr indent="0" lvl="0" marL="354965" marR="0" rtl="0" algn="l">
              <a:lnSpc>
                <a:spcPct val="100000"/>
              </a:lnSpc>
              <a:spcBef>
                <a:spcPts val="320"/>
              </a:spcBef>
              <a:spcAft>
                <a:spcPts val="0"/>
              </a:spcAft>
              <a:buNone/>
            </a:pPr>
            <a:r>
              <a:rPr lang="en-US" sz="1400">
                <a:solidFill>
                  <a:srgbClr val="0D3A45"/>
                </a:solidFill>
                <a:latin typeface="Arial"/>
                <a:ea typeface="Arial"/>
                <a:cs typeface="Arial"/>
                <a:sym typeface="Arial"/>
              </a:rPr>
              <a:t>the feature and then divides by the range. It preserves shape of original distribution.</a:t>
            </a:r>
            <a:endParaRPr sz="1400">
              <a:solidFill>
                <a:schemeClr val="dk1"/>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3"/>
          <p:cNvSpPr txBox="1"/>
          <p:nvPr>
            <p:ph type="title"/>
          </p:nvPr>
        </p:nvSpPr>
        <p:spPr>
          <a:xfrm>
            <a:off x="504850" y="285750"/>
            <a:ext cx="7153250" cy="443070"/>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lang="en-US" sz="2800">
                <a:latin typeface="Arial"/>
                <a:ea typeface="Arial"/>
                <a:cs typeface="Arial"/>
                <a:sym typeface="Arial"/>
              </a:rPr>
              <a:t>Topic Modelling (LDA and LSA)</a:t>
            </a:r>
            <a:endParaRPr sz="2800">
              <a:latin typeface="Arial"/>
              <a:ea typeface="Arial"/>
              <a:cs typeface="Arial"/>
              <a:sym typeface="Arial"/>
            </a:endParaRPr>
          </a:p>
        </p:txBody>
      </p:sp>
      <p:sp>
        <p:nvSpPr>
          <p:cNvPr id="185" name="Google Shape;185;p23"/>
          <p:cNvSpPr txBox="1"/>
          <p:nvPr/>
        </p:nvSpPr>
        <p:spPr>
          <a:xfrm>
            <a:off x="504850" y="1197438"/>
            <a:ext cx="8061325" cy="2986074"/>
          </a:xfrm>
          <a:prstGeom prst="rect">
            <a:avLst/>
          </a:prstGeom>
          <a:noFill/>
          <a:ln>
            <a:noFill/>
          </a:ln>
        </p:spPr>
        <p:txBody>
          <a:bodyPr anchorCtr="0" anchor="t" bIns="0" lIns="0" spcFirstLastPara="1" rIns="0" wrap="square" tIns="13325">
            <a:spAutoFit/>
          </a:bodyPr>
          <a:lstStyle/>
          <a:p>
            <a:pPr indent="-342900" lvl="0" marL="354965" marR="5080" rtl="0" algn="l">
              <a:lnSpc>
                <a:spcPct val="150000"/>
              </a:lnSpc>
              <a:spcBef>
                <a:spcPts val="0"/>
              </a:spcBef>
              <a:spcAft>
                <a:spcPts val="0"/>
              </a:spcAft>
              <a:buClr>
                <a:srgbClr val="0D3A45"/>
              </a:buClr>
              <a:buSzPts val="1800"/>
              <a:buFont typeface="Arial"/>
              <a:buChar char="●"/>
            </a:pPr>
            <a:r>
              <a:rPr b="1" lang="en-US" sz="1800">
                <a:solidFill>
                  <a:srgbClr val="0D3A45"/>
                </a:solidFill>
                <a:latin typeface="Arial"/>
                <a:ea typeface="Arial"/>
                <a:cs typeface="Arial"/>
                <a:sym typeface="Arial"/>
              </a:rPr>
              <a:t>Latent Semantic Analysis</a:t>
            </a:r>
            <a:r>
              <a:rPr lang="en-US" sz="1800">
                <a:solidFill>
                  <a:srgbClr val="0D3A45"/>
                </a:solidFill>
                <a:latin typeface="Arial"/>
                <a:ea typeface="Arial"/>
                <a:cs typeface="Arial"/>
                <a:sym typeface="Arial"/>
              </a:rPr>
              <a:t>(LSA) is used to find the hidden topics  represented by the document or text. This hidden topics then are used for  clustering the similar documents together. LSA is an unsupervised algorithm  and hence we don't know the actual topic of the document.</a:t>
            </a:r>
            <a:endParaRPr sz="1800">
              <a:solidFill>
                <a:schemeClr val="dk1"/>
              </a:solidFill>
              <a:latin typeface="Arial"/>
              <a:ea typeface="Arial"/>
              <a:cs typeface="Arial"/>
              <a:sym typeface="Arial"/>
            </a:endParaRPr>
          </a:p>
          <a:p>
            <a:pPr indent="0" lvl="0" marL="12700" marR="0" rtl="0" algn="l">
              <a:lnSpc>
                <a:spcPct val="150000"/>
              </a:lnSpc>
              <a:spcBef>
                <a:spcPts val="325"/>
              </a:spcBef>
              <a:spcAft>
                <a:spcPts val="0"/>
              </a:spcAft>
              <a:buNone/>
            </a:pPr>
            <a:r>
              <a:rPr lang="en-US" sz="1800">
                <a:solidFill>
                  <a:srgbClr val="0D3A45"/>
                </a:solidFill>
                <a:latin typeface="Arial"/>
                <a:ea typeface="Arial"/>
                <a:cs typeface="Arial"/>
                <a:sym typeface="Arial"/>
              </a:rPr>
              <a:t>●    In natural language processing, the </a:t>
            </a:r>
            <a:r>
              <a:rPr b="1" lang="en-US" sz="1800">
                <a:solidFill>
                  <a:srgbClr val="0D3A45"/>
                </a:solidFill>
                <a:latin typeface="Arial"/>
                <a:ea typeface="Arial"/>
                <a:cs typeface="Arial"/>
                <a:sym typeface="Arial"/>
              </a:rPr>
              <a:t>Latent Dirichlet Allocatio</a:t>
            </a:r>
            <a:r>
              <a:rPr lang="en-US" sz="1800">
                <a:solidFill>
                  <a:srgbClr val="0D3A45"/>
                </a:solidFill>
                <a:latin typeface="Arial"/>
                <a:ea typeface="Arial"/>
                <a:cs typeface="Arial"/>
                <a:sym typeface="Arial"/>
              </a:rPr>
              <a:t>n (LDA) is a </a:t>
            </a:r>
            <a:endParaRPr sz="1800">
              <a:solidFill>
                <a:srgbClr val="0D3A45"/>
              </a:solidFill>
              <a:latin typeface="Arial"/>
              <a:ea typeface="Arial"/>
              <a:cs typeface="Arial"/>
              <a:sym typeface="Arial"/>
            </a:endParaRPr>
          </a:p>
          <a:p>
            <a:pPr indent="0" lvl="0" marL="12700" marR="0" rtl="0" algn="l">
              <a:lnSpc>
                <a:spcPct val="150000"/>
              </a:lnSpc>
              <a:spcBef>
                <a:spcPts val="325"/>
              </a:spcBef>
              <a:spcAft>
                <a:spcPts val="0"/>
              </a:spcAft>
              <a:buNone/>
            </a:pPr>
            <a:r>
              <a:rPr lang="en-US" sz="1800">
                <a:solidFill>
                  <a:srgbClr val="0D3A45"/>
                </a:solidFill>
                <a:latin typeface="Arial"/>
                <a:ea typeface="Arial"/>
                <a:cs typeface="Arial"/>
                <a:sym typeface="Arial"/>
              </a:rPr>
              <a:t>      generative statistical model that allows sets of observations to be  explained</a:t>
            </a:r>
            <a:endParaRPr sz="1800">
              <a:solidFill>
                <a:srgbClr val="0D3A45"/>
              </a:solidFill>
              <a:latin typeface="Arial"/>
              <a:ea typeface="Arial"/>
              <a:cs typeface="Arial"/>
              <a:sym typeface="Arial"/>
            </a:endParaRPr>
          </a:p>
          <a:p>
            <a:pPr indent="0" lvl="0" marL="12700" marR="0" rtl="0" algn="l">
              <a:lnSpc>
                <a:spcPct val="150000"/>
              </a:lnSpc>
              <a:spcBef>
                <a:spcPts val="325"/>
              </a:spcBef>
              <a:spcAft>
                <a:spcPts val="0"/>
              </a:spcAft>
              <a:buNone/>
            </a:pPr>
            <a:r>
              <a:rPr lang="en-US" sz="1800">
                <a:solidFill>
                  <a:srgbClr val="0D3A45"/>
                </a:solidFill>
                <a:latin typeface="Arial"/>
                <a:ea typeface="Arial"/>
                <a:cs typeface="Arial"/>
                <a:sym typeface="Arial"/>
              </a:rPr>
              <a:t>      by unobserved groups that explain why some parts of the  data are similar.</a:t>
            </a:r>
            <a:endParaRPr sz="1800">
              <a:solidFill>
                <a:schemeClr val="dk1"/>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4"/>
          <p:cNvSpPr txBox="1"/>
          <p:nvPr>
            <p:ph type="title"/>
          </p:nvPr>
        </p:nvSpPr>
        <p:spPr>
          <a:xfrm>
            <a:off x="412036" y="212050"/>
            <a:ext cx="5760164" cy="443070"/>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lang="en-US" sz="2800">
                <a:latin typeface="Arial"/>
                <a:ea typeface="Arial"/>
                <a:cs typeface="Arial"/>
                <a:sym typeface="Arial"/>
              </a:rPr>
              <a:t>Topic Modelling (LDA and LSA)</a:t>
            </a:r>
            <a:endParaRPr sz="2800">
              <a:latin typeface="Arial"/>
              <a:ea typeface="Arial"/>
              <a:cs typeface="Arial"/>
              <a:sym typeface="Arial"/>
            </a:endParaRPr>
          </a:p>
        </p:txBody>
      </p:sp>
      <p:sp>
        <p:nvSpPr>
          <p:cNvPr id="191" name="Google Shape;191;p24"/>
          <p:cNvSpPr/>
          <p:nvPr/>
        </p:nvSpPr>
        <p:spPr>
          <a:xfrm>
            <a:off x="636020" y="1265249"/>
            <a:ext cx="3535815" cy="3108546"/>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92" name="Google Shape;192;p24"/>
          <p:cNvPicPr preferRelativeResize="0"/>
          <p:nvPr/>
        </p:nvPicPr>
        <p:blipFill rotWithShape="1">
          <a:blip r:embed="rId4">
            <a:alphaModFix/>
          </a:blip>
          <a:srcRect b="0" l="0" r="0" t="0"/>
          <a:stretch/>
        </p:blipFill>
        <p:spPr>
          <a:xfrm>
            <a:off x="152400" y="891077"/>
            <a:ext cx="5058563" cy="3575642"/>
          </a:xfrm>
          <a:prstGeom prst="rect">
            <a:avLst/>
          </a:prstGeom>
          <a:noFill/>
          <a:ln>
            <a:noFill/>
          </a:ln>
        </p:spPr>
      </p:pic>
      <p:pic>
        <p:nvPicPr>
          <p:cNvPr id="193" name="Google Shape;193;p24"/>
          <p:cNvPicPr preferRelativeResize="0"/>
          <p:nvPr/>
        </p:nvPicPr>
        <p:blipFill rotWithShape="1">
          <a:blip r:embed="rId5">
            <a:alphaModFix/>
          </a:blip>
          <a:srcRect b="0" l="0" r="0" t="0"/>
          <a:stretch/>
        </p:blipFill>
        <p:spPr>
          <a:xfrm>
            <a:off x="5334000" y="655773"/>
            <a:ext cx="3424965" cy="2144577"/>
          </a:xfrm>
          <a:prstGeom prst="rect">
            <a:avLst/>
          </a:prstGeom>
          <a:noFill/>
          <a:ln>
            <a:noFill/>
          </a:ln>
        </p:spPr>
      </p:pic>
      <p:pic>
        <p:nvPicPr>
          <p:cNvPr id="194" name="Google Shape;194;p24"/>
          <p:cNvPicPr preferRelativeResize="0"/>
          <p:nvPr/>
        </p:nvPicPr>
        <p:blipFill rotWithShape="1">
          <a:blip r:embed="rId6">
            <a:alphaModFix/>
          </a:blip>
          <a:srcRect b="0" l="0" r="0" t="0"/>
          <a:stretch/>
        </p:blipFill>
        <p:spPr>
          <a:xfrm>
            <a:off x="5274742" y="2800350"/>
            <a:ext cx="3484223" cy="217362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id="199" name="Google Shape;199;p25"/>
          <p:cNvPicPr preferRelativeResize="0"/>
          <p:nvPr/>
        </p:nvPicPr>
        <p:blipFill rotWithShape="1">
          <a:blip r:embed="rId3">
            <a:alphaModFix/>
          </a:blip>
          <a:srcRect b="0" l="0" r="0" t="0"/>
          <a:stretch/>
        </p:blipFill>
        <p:spPr>
          <a:xfrm>
            <a:off x="304800" y="1961342"/>
            <a:ext cx="4114800" cy="2872596"/>
          </a:xfrm>
          <a:prstGeom prst="rect">
            <a:avLst/>
          </a:prstGeom>
          <a:noFill/>
          <a:ln>
            <a:noFill/>
          </a:ln>
        </p:spPr>
      </p:pic>
      <p:pic>
        <p:nvPicPr>
          <p:cNvPr id="200" name="Google Shape;200;p25"/>
          <p:cNvPicPr preferRelativeResize="0"/>
          <p:nvPr/>
        </p:nvPicPr>
        <p:blipFill rotWithShape="1">
          <a:blip r:embed="rId4">
            <a:alphaModFix/>
          </a:blip>
          <a:srcRect b="0" l="0" r="0" t="0"/>
          <a:stretch/>
        </p:blipFill>
        <p:spPr>
          <a:xfrm>
            <a:off x="4528158" y="1961342"/>
            <a:ext cx="4440752" cy="2848784"/>
          </a:xfrm>
          <a:prstGeom prst="rect">
            <a:avLst/>
          </a:prstGeom>
          <a:noFill/>
          <a:ln>
            <a:noFill/>
          </a:ln>
        </p:spPr>
      </p:pic>
      <p:sp>
        <p:nvSpPr>
          <p:cNvPr id="201" name="Google Shape;201;p25"/>
          <p:cNvSpPr txBox="1"/>
          <p:nvPr/>
        </p:nvSpPr>
        <p:spPr>
          <a:xfrm>
            <a:off x="838200" y="1228609"/>
            <a:ext cx="3352800"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1800">
                <a:solidFill>
                  <a:srgbClr val="244061"/>
                </a:solidFill>
                <a:latin typeface="Calibri"/>
                <a:ea typeface="Calibri"/>
                <a:cs typeface="Calibri"/>
                <a:sym typeface="Calibri"/>
              </a:rPr>
              <a:t>Countries with the most content available</a:t>
            </a:r>
            <a:endParaRPr b="0" i="0" sz="1800">
              <a:solidFill>
                <a:srgbClr val="244061"/>
              </a:solidFill>
              <a:latin typeface="Calibri"/>
              <a:ea typeface="Calibri"/>
              <a:cs typeface="Calibri"/>
              <a:sym typeface="Calibri"/>
            </a:endParaRPr>
          </a:p>
        </p:txBody>
      </p:sp>
      <p:sp>
        <p:nvSpPr>
          <p:cNvPr id="202" name="Google Shape;202;p25"/>
          <p:cNvSpPr txBox="1"/>
          <p:nvPr/>
        </p:nvSpPr>
        <p:spPr>
          <a:xfrm>
            <a:off x="5562600" y="1247950"/>
            <a:ext cx="2362200"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1800">
                <a:solidFill>
                  <a:srgbClr val="244061"/>
                </a:solidFill>
                <a:latin typeface="Calibri"/>
                <a:ea typeface="Calibri"/>
                <a:cs typeface="Calibri"/>
                <a:sym typeface="Calibri"/>
              </a:rPr>
              <a:t>Which Cast to Choose?</a:t>
            </a:r>
            <a:endParaRPr b="0" i="0" sz="1800">
              <a:solidFill>
                <a:srgbClr val="244061"/>
              </a:solidFill>
              <a:latin typeface="Calibri"/>
              <a:ea typeface="Calibri"/>
              <a:cs typeface="Calibri"/>
              <a:sym typeface="Calibri"/>
            </a:endParaRPr>
          </a:p>
        </p:txBody>
      </p:sp>
      <p:sp>
        <p:nvSpPr>
          <p:cNvPr id="203" name="Google Shape;203;p25"/>
          <p:cNvSpPr txBox="1"/>
          <p:nvPr/>
        </p:nvSpPr>
        <p:spPr>
          <a:xfrm>
            <a:off x="304800" y="71764"/>
            <a:ext cx="6324600"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800">
                <a:solidFill>
                  <a:srgbClr val="DA0000"/>
                </a:solidFill>
                <a:latin typeface="Calibri"/>
                <a:ea typeface="Calibri"/>
                <a:cs typeface="Calibri"/>
                <a:sym typeface="Calibri"/>
              </a:rPr>
              <a:t>Word Cloud for Countries and Cast</a:t>
            </a:r>
            <a:endParaRPr b="0" i="0" sz="2800">
              <a:solidFill>
                <a:srgbClr val="DA0000"/>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 name="Shape 49"/>
        <p:cNvGrpSpPr/>
        <p:nvPr/>
      </p:nvGrpSpPr>
      <p:grpSpPr>
        <a:xfrm>
          <a:off x="0" y="0"/>
          <a:ext cx="0" cy="0"/>
          <a:chOff x="0" y="0"/>
          <a:chExt cx="0" cy="0"/>
        </a:xfrm>
      </p:grpSpPr>
      <p:sp>
        <p:nvSpPr>
          <p:cNvPr id="50" name="Google Shape;50;p8"/>
          <p:cNvSpPr txBox="1"/>
          <p:nvPr/>
        </p:nvSpPr>
        <p:spPr>
          <a:xfrm>
            <a:off x="490308" y="742950"/>
            <a:ext cx="3548292" cy="4181273"/>
          </a:xfrm>
          <a:prstGeom prst="rect">
            <a:avLst/>
          </a:prstGeom>
          <a:noFill/>
          <a:ln>
            <a:noFill/>
          </a:ln>
        </p:spPr>
        <p:txBody>
          <a:bodyPr anchorCtr="0" anchor="t" bIns="0" lIns="0" spcFirstLastPara="1" rIns="0" wrap="square" tIns="53975">
            <a:spAutoFit/>
          </a:bodyPr>
          <a:lstStyle/>
          <a:p>
            <a:pPr indent="-342900" lvl="0" marL="355600" marR="0" rtl="0" algn="l">
              <a:lnSpc>
                <a:spcPct val="100000"/>
              </a:lnSpc>
              <a:spcBef>
                <a:spcPts val="0"/>
              </a:spcBef>
              <a:spcAft>
                <a:spcPts val="0"/>
              </a:spcAft>
              <a:buClr>
                <a:srgbClr val="124F5C"/>
              </a:buClr>
              <a:buSzPts val="1800"/>
              <a:buFont typeface="Arial"/>
              <a:buChar char="●"/>
            </a:pPr>
            <a:r>
              <a:rPr b="1" lang="en-US" sz="1800">
                <a:solidFill>
                  <a:srgbClr val="205867"/>
                </a:solidFill>
                <a:latin typeface="Arial"/>
                <a:ea typeface="Arial"/>
                <a:cs typeface="Arial"/>
                <a:sym typeface="Arial"/>
              </a:rPr>
              <a:t>Introduction</a:t>
            </a:r>
            <a:endParaRPr/>
          </a:p>
          <a:p>
            <a:pPr indent="-342900" lvl="0" marL="355600" marR="0" rtl="0" algn="l">
              <a:lnSpc>
                <a:spcPct val="100000"/>
              </a:lnSpc>
              <a:spcBef>
                <a:spcPts val="425"/>
              </a:spcBef>
              <a:spcAft>
                <a:spcPts val="0"/>
              </a:spcAft>
              <a:buClr>
                <a:srgbClr val="124F5C"/>
              </a:buClr>
              <a:buSzPts val="1800"/>
              <a:buFont typeface="Arial"/>
              <a:buChar char="●"/>
            </a:pPr>
            <a:r>
              <a:rPr b="1" lang="en-US" sz="1800">
                <a:solidFill>
                  <a:srgbClr val="205867"/>
                </a:solidFill>
                <a:latin typeface="Arial"/>
                <a:ea typeface="Arial"/>
                <a:cs typeface="Arial"/>
                <a:sym typeface="Arial"/>
              </a:rPr>
              <a:t>Problem Statement</a:t>
            </a:r>
            <a:endParaRPr b="1" sz="1800">
              <a:solidFill>
                <a:srgbClr val="205867"/>
              </a:solidFill>
              <a:latin typeface="Arial"/>
              <a:ea typeface="Arial"/>
              <a:cs typeface="Arial"/>
              <a:sym typeface="Arial"/>
            </a:endParaRPr>
          </a:p>
          <a:p>
            <a:pPr indent="-342900" lvl="0" marL="355600" marR="0" rtl="0" algn="l">
              <a:lnSpc>
                <a:spcPct val="100000"/>
              </a:lnSpc>
              <a:spcBef>
                <a:spcPts val="425"/>
              </a:spcBef>
              <a:spcAft>
                <a:spcPts val="0"/>
              </a:spcAft>
              <a:buClr>
                <a:srgbClr val="124F5C"/>
              </a:buClr>
              <a:buSzPts val="1800"/>
              <a:buFont typeface="Arial"/>
              <a:buChar char="●"/>
            </a:pPr>
            <a:r>
              <a:rPr b="1" lang="en-US" sz="1800">
                <a:solidFill>
                  <a:srgbClr val="205867"/>
                </a:solidFill>
                <a:latin typeface="Arial"/>
                <a:ea typeface="Arial"/>
                <a:cs typeface="Arial"/>
                <a:sym typeface="Arial"/>
              </a:rPr>
              <a:t>Data Description</a:t>
            </a:r>
            <a:endParaRPr/>
          </a:p>
          <a:p>
            <a:pPr indent="-342900" lvl="0" marL="355600" marR="0" rtl="0" algn="l">
              <a:lnSpc>
                <a:spcPct val="100000"/>
              </a:lnSpc>
              <a:spcBef>
                <a:spcPts val="425"/>
              </a:spcBef>
              <a:spcAft>
                <a:spcPts val="0"/>
              </a:spcAft>
              <a:buClr>
                <a:srgbClr val="124F5C"/>
              </a:buClr>
              <a:buSzPts val="1800"/>
              <a:buFont typeface="Arial"/>
              <a:buChar char="●"/>
            </a:pPr>
            <a:r>
              <a:rPr b="1" lang="en-US" sz="1800">
                <a:solidFill>
                  <a:srgbClr val="205867"/>
                </a:solidFill>
                <a:latin typeface="Arial"/>
                <a:ea typeface="Arial"/>
                <a:cs typeface="Arial"/>
                <a:sym typeface="Arial"/>
              </a:rPr>
              <a:t>Null Value</a:t>
            </a:r>
            <a:endParaRPr/>
          </a:p>
          <a:p>
            <a:pPr indent="-342900" lvl="0" marL="355600" marR="0" rtl="0" algn="l">
              <a:lnSpc>
                <a:spcPct val="100000"/>
              </a:lnSpc>
              <a:spcBef>
                <a:spcPts val="330"/>
              </a:spcBef>
              <a:spcAft>
                <a:spcPts val="0"/>
              </a:spcAft>
              <a:buClr>
                <a:srgbClr val="124F5C"/>
              </a:buClr>
              <a:buSzPts val="1800"/>
              <a:buFont typeface="Arial"/>
              <a:buChar char="●"/>
            </a:pPr>
            <a:r>
              <a:rPr b="1" lang="en-US" sz="1800">
                <a:solidFill>
                  <a:srgbClr val="205867"/>
                </a:solidFill>
                <a:latin typeface="Arial"/>
                <a:ea typeface="Arial"/>
                <a:cs typeface="Arial"/>
                <a:sym typeface="Arial"/>
              </a:rPr>
              <a:t>Exploratory Data Analysis</a:t>
            </a:r>
            <a:endParaRPr/>
          </a:p>
          <a:p>
            <a:pPr indent="-342900" lvl="0" marL="355600" marR="0" rtl="0" algn="l">
              <a:lnSpc>
                <a:spcPct val="100000"/>
              </a:lnSpc>
              <a:spcBef>
                <a:spcPts val="425"/>
              </a:spcBef>
              <a:spcAft>
                <a:spcPts val="0"/>
              </a:spcAft>
              <a:buClr>
                <a:srgbClr val="124F5C"/>
              </a:buClr>
              <a:buSzPts val="1800"/>
              <a:buFont typeface="Arial"/>
              <a:buChar char="●"/>
            </a:pPr>
            <a:r>
              <a:rPr b="1" lang="en-US" sz="1800">
                <a:solidFill>
                  <a:srgbClr val="205867"/>
                </a:solidFill>
                <a:latin typeface="Arial"/>
                <a:ea typeface="Arial"/>
                <a:cs typeface="Arial"/>
                <a:sym typeface="Arial"/>
              </a:rPr>
              <a:t>Data Cleaning</a:t>
            </a:r>
            <a:endParaRPr/>
          </a:p>
          <a:p>
            <a:pPr indent="-342900" lvl="0" marL="355600" marR="0" rtl="0" algn="l">
              <a:spcBef>
                <a:spcPts val="425"/>
              </a:spcBef>
              <a:spcAft>
                <a:spcPts val="0"/>
              </a:spcAft>
              <a:buClr>
                <a:srgbClr val="124F5C"/>
              </a:buClr>
              <a:buSzPts val="1800"/>
              <a:buFont typeface="Arial"/>
              <a:buChar char="●"/>
            </a:pPr>
            <a:r>
              <a:rPr b="1" lang="en-US" sz="1800">
                <a:solidFill>
                  <a:srgbClr val="205867"/>
                </a:solidFill>
                <a:latin typeface="Arial"/>
                <a:ea typeface="Arial"/>
                <a:cs typeface="Arial"/>
                <a:sym typeface="Arial"/>
              </a:rPr>
              <a:t>Topic modelling</a:t>
            </a:r>
            <a:endParaRPr b="1" sz="1800">
              <a:solidFill>
                <a:srgbClr val="205867"/>
              </a:solidFill>
              <a:latin typeface="Arial"/>
              <a:ea typeface="Arial"/>
              <a:cs typeface="Arial"/>
              <a:sym typeface="Arial"/>
            </a:endParaRPr>
          </a:p>
          <a:p>
            <a:pPr indent="-342900" lvl="0" marL="355600" marR="0" rtl="0" algn="l">
              <a:lnSpc>
                <a:spcPct val="100000"/>
              </a:lnSpc>
              <a:spcBef>
                <a:spcPts val="330"/>
              </a:spcBef>
              <a:spcAft>
                <a:spcPts val="0"/>
              </a:spcAft>
              <a:buClr>
                <a:srgbClr val="124F5C"/>
              </a:buClr>
              <a:buSzPts val="1800"/>
              <a:buFont typeface="Arial"/>
              <a:buChar char="●"/>
            </a:pPr>
            <a:r>
              <a:rPr b="1" lang="en-US" sz="1800">
                <a:solidFill>
                  <a:srgbClr val="205867"/>
                </a:solidFill>
                <a:latin typeface="Arial"/>
                <a:ea typeface="Arial"/>
                <a:cs typeface="Arial"/>
                <a:sym typeface="Arial"/>
              </a:rPr>
              <a:t>Model Implementation</a:t>
            </a:r>
            <a:endParaRPr b="1" sz="1800">
              <a:solidFill>
                <a:srgbClr val="205867"/>
              </a:solidFill>
              <a:latin typeface="Arial"/>
              <a:ea typeface="Arial"/>
              <a:cs typeface="Arial"/>
              <a:sym typeface="Arial"/>
            </a:endParaRPr>
          </a:p>
          <a:p>
            <a:pPr indent="-342900" lvl="0" marL="355600" marR="0" rtl="0" algn="l">
              <a:lnSpc>
                <a:spcPct val="100000"/>
              </a:lnSpc>
              <a:spcBef>
                <a:spcPts val="320"/>
              </a:spcBef>
              <a:spcAft>
                <a:spcPts val="0"/>
              </a:spcAft>
              <a:buClr>
                <a:srgbClr val="124F5C"/>
              </a:buClr>
              <a:buSzPts val="1800"/>
              <a:buFont typeface="Arial"/>
              <a:buChar char="●"/>
            </a:pPr>
            <a:r>
              <a:rPr b="1" lang="en-US" sz="1800">
                <a:solidFill>
                  <a:srgbClr val="205867"/>
                </a:solidFill>
                <a:latin typeface="Arial"/>
                <a:ea typeface="Arial"/>
                <a:cs typeface="Arial"/>
                <a:sym typeface="Arial"/>
              </a:rPr>
              <a:t>Data Pre-processing</a:t>
            </a:r>
            <a:endParaRPr b="1" sz="1800">
              <a:solidFill>
                <a:srgbClr val="205867"/>
              </a:solidFill>
              <a:latin typeface="Arial"/>
              <a:ea typeface="Arial"/>
              <a:cs typeface="Arial"/>
              <a:sym typeface="Arial"/>
            </a:endParaRPr>
          </a:p>
          <a:p>
            <a:pPr indent="-342900" lvl="0" marL="355600" marR="0" rtl="0" algn="l">
              <a:lnSpc>
                <a:spcPct val="100000"/>
              </a:lnSpc>
              <a:spcBef>
                <a:spcPts val="320"/>
              </a:spcBef>
              <a:spcAft>
                <a:spcPts val="0"/>
              </a:spcAft>
              <a:buClr>
                <a:srgbClr val="124F5C"/>
              </a:buClr>
              <a:buSzPts val="1800"/>
              <a:buFont typeface="Arial"/>
              <a:buChar char="●"/>
            </a:pPr>
            <a:r>
              <a:rPr b="1" lang="en-US" sz="1800">
                <a:solidFill>
                  <a:srgbClr val="205867"/>
                </a:solidFill>
                <a:latin typeface="Arial"/>
                <a:ea typeface="Arial"/>
                <a:cs typeface="Arial"/>
                <a:sym typeface="Arial"/>
              </a:rPr>
              <a:t>Model Implementation </a:t>
            </a:r>
            <a:endParaRPr b="1" sz="1800">
              <a:solidFill>
                <a:srgbClr val="205867"/>
              </a:solidFill>
              <a:latin typeface="Arial"/>
              <a:ea typeface="Arial"/>
              <a:cs typeface="Arial"/>
              <a:sym typeface="Arial"/>
            </a:endParaRPr>
          </a:p>
          <a:p>
            <a:pPr indent="-342900" lvl="0" marL="355600" marR="0" rtl="0" algn="l">
              <a:lnSpc>
                <a:spcPct val="100000"/>
              </a:lnSpc>
              <a:spcBef>
                <a:spcPts val="320"/>
              </a:spcBef>
              <a:spcAft>
                <a:spcPts val="0"/>
              </a:spcAft>
              <a:buClr>
                <a:srgbClr val="124F5C"/>
              </a:buClr>
              <a:buSzPts val="1800"/>
              <a:buFont typeface="Arial"/>
              <a:buChar char="●"/>
            </a:pPr>
            <a:r>
              <a:rPr b="1" lang="en-US" sz="1800">
                <a:solidFill>
                  <a:srgbClr val="205867"/>
                </a:solidFill>
                <a:latin typeface="Arial"/>
                <a:ea typeface="Arial"/>
                <a:cs typeface="Arial"/>
                <a:sym typeface="Arial"/>
              </a:rPr>
              <a:t>K- Means</a:t>
            </a:r>
            <a:endParaRPr b="1" sz="1800">
              <a:solidFill>
                <a:srgbClr val="205867"/>
              </a:solidFill>
              <a:latin typeface="Arial"/>
              <a:ea typeface="Arial"/>
              <a:cs typeface="Arial"/>
              <a:sym typeface="Arial"/>
            </a:endParaRPr>
          </a:p>
          <a:p>
            <a:pPr indent="-342900" lvl="0" marL="355600" marR="0" rtl="0" algn="l">
              <a:lnSpc>
                <a:spcPct val="100000"/>
              </a:lnSpc>
              <a:spcBef>
                <a:spcPts val="325"/>
              </a:spcBef>
              <a:spcAft>
                <a:spcPts val="0"/>
              </a:spcAft>
              <a:buClr>
                <a:srgbClr val="124F5C"/>
              </a:buClr>
              <a:buSzPts val="1800"/>
              <a:buFont typeface="Arial"/>
              <a:buChar char="●"/>
            </a:pPr>
            <a:r>
              <a:rPr b="1" lang="en-US" sz="1800">
                <a:solidFill>
                  <a:srgbClr val="205867"/>
                </a:solidFill>
                <a:latin typeface="Arial"/>
                <a:ea typeface="Arial"/>
                <a:cs typeface="Arial"/>
                <a:sym typeface="Arial"/>
              </a:rPr>
              <a:t>Cluster Analysis</a:t>
            </a:r>
            <a:endParaRPr b="1" sz="1800">
              <a:solidFill>
                <a:srgbClr val="205867"/>
              </a:solidFill>
              <a:latin typeface="Arial"/>
              <a:ea typeface="Arial"/>
              <a:cs typeface="Arial"/>
              <a:sym typeface="Arial"/>
            </a:endParaRPr>
          </a:p>
          <a:p>
            <a:pPr indent="-228600" lvl="0" marL="355600" marR="0" rtl="0" algn="l">
              <a:lnSpc>
                <a:spcPct val="100000"/>
              </a:lnSpc>
              <a:spcBef>
                <a:spcPts val="325"/>
              </a:spcBef>
              <a:spcAft>
                <a:spcPts val="0"/>
              </a:spcAft>
              <a:buClr>
                <a:srgbClr val="124F5C"/>
              </a:buClr>
              <a:buSzPts val="1800"/>
              <a:buFont typeface="Arial"/>
              <a:buNone/>
            </a:pPr>
            <a:r>
              <a:t/>
            </a:r>
            <a:endParaRPr sz="1800">
              <a:solidFill>
                <a:schemeClr val="dk1"/>
              </a:solidFill>
              <a:latin typeface="Arial"/>
              <a:ea typeface="Arial"/>
              <a:cs typeface="Arial"/>
              <a:sym typeface="Arial"/>
            </a:endParaRPr>
          </a:p>
        </p:txBody>
      </p:sp>
      <p:sp>
        <p:nvSpPr>
          <p:cNvPr id="51" name="Google Shape;51;p8"/>
          <p:cNvSpPr txBox="1"/>
          <p:nvPr>
            <p:ph type="title"/>
          </p:nvPr>
        </p:nvSpPr>
        <p:spPr>
          <a:xfrm>
            <a:off x="487981" y="133350"/>
            <a:ext cx="5421630" cy="492443"/>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US" sz="3200"/>
              <a:t>Content:</a:t>
            </a:r>
            <a:endParaRPr/>
          </a:p>
        </p:txBody>
      </p:sp>
      <p:pic>
        <p:nvPicPr>
          <p:cNvPr id="52" name="Google Shape;52;p8"/>
          <p:cNvPicPr preferRelativeResize="0"/>
          <p:nvPr/>
        </p:nvPicPr>
        <p:blipFill rotWithShape="1">
          <a:blip r:embed="rId3">
            <a:alphaModFix/>
          </a:blip>
          <a:srcRect b="0" l="0" r="0" t="0"/>
          <a:stretch/>
        </p:blipFill>
        <p:spPr>
          <a:xfrm>
            <a:off x="4495800" y="819150"/>
            <a:ext cx="4191000" cy="31432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id="208" name="Google Shape;208;p26"/>
          <p:cNvPicPr preferRelativeResize="0"/>
          <p:nvPr/>
        </p:nvPicPr>
        <p:blipFill rotWithShape="1">
          <a:blip r:embed="rId3">
            <a:alphaModFix/>
          </a:blip>
          <a:srcRect b="0" l="0" r="0" t="0"/>
          <a:stretch/>
        </p:blipFill>
        <p:spPr>
          <a:xfrm>
            <a:off x="1066800" y="717940"/>
            <a:ext cx="6732587" cy="4425560"/>
          </a:xfrm>
          <a:prstGeom prst="rect">
            <a:avLst/>
          </a:prstGeom>
          <a:noFill/>
          <a:ln>
            <a:noFill/>
          </a:ln>
        </p:spPr>
      </p:pic>
      <p:sp>
        <p:nvSpPr>
          <p:cNvPr id="209" name="Google Shape;209;p26"/>
          <p:cNvSpPr txBox="1"/>
          <p:nvPr/>
        </p:nvSpPr>
        <p:spPr>
          <a:xfrm>
            <a:off x="381000" y="194720"/>
            <a:ext cx="4572000"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2800">
                <a:solidFill>
                  <a:srgbClr val="DA0000"/>
                </a:solidFill>
                <a:latin typeface="Arial"/>
                <a:ea typeface="Arial"/>
                <a:cs typeface="Arial"/>
                <a:sym typeface="Arial"/>
              </a:rPr>
              <a:t>Correlation Heatmap</a:t>
            </a:r>
            <a:endParaRPr b="0" i="0" sz="2800">
              <a:solidFill>
                <a:srgbClr val="DA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7"/>
          <p:cNvSpPr txBox="1"/>
          <p:nvPr/>
        </p:nvSpPr>
        <p:spPr>
          <a:xfrm>
            <a:off x="328930" y="81890"/>
            <a:ext cx="4142740" cy="51308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lang="en-US" sz="3200">
                <a:solidFill>
                  <a:srgbClr val="CC0000"/>
                </a:solidFill>
                <a:latin typeface="Calibri"/>
                <a:ea typeface="Calibri"/>
                <a:cs typeface="Calibri"/>
                <a:sym typeface="Calibri"/>
              </a:rPr>
              <a:t>Model Implementation</a:t>
            </a:r>
            <a:endParaRPr sz="3200">
              <a:solidFill>
                <a:schemeClr val="dk1"/>
              </a:solidFill>
              <a:latin typeface="Calibri"/>
              <a:ea typeface="Calibri"/>
              <a:cs typeface="Calibri"/>
              <a:sym typeface="Calibri"/>
            </a:endParaRPr>
          </a:p>
        </p:txBody>
      </p:sp>
      <p:sp>
        <p:nvSpPr>
          <p:cNvPr id="215" name="Google Shape;215;p27"/>
          <p:cNvSpPr txBox="1"/>
          <p:nvPr/>
        </p:nvSpPr>
        <p:spPr>
          <a:xfrm>
            <a:off x="228600" y="708960"/>
            <a:ext cx="3270612" cy="273793"/>
          </a:xfrm>
          <a:prstGeom prst="rect">
            <a:avLst/>
          </a:prstGeom>
          <a:noFill/>
          <a:ln>
            <a:noFill/>
          </a:ln>
        </p:spPr>
        <p:txBody>
          <a:bodyPr anchorCtr="0" anchor="t" bIns="0" lIns="0" spcFirstLastPara="1" rIns="0" wrap="square" tIns="0">
            <a:spAutoFit/>
          </a:bodyPr>
          <a:lstStyle/>
          <a:p>
            <a:pPr indent="0" lvl="0" marL="12700" marR="0" rtl="0" algn="ctr">
              <a:lnSpc>
                <a:spcPct val="125000"/>
              </a:lnSpc>
              <a:spcBef>
                <a:spcPts val="0"/>
              </a:spcBef>
              <a:spcAft>
                <a:spcPts val="0"/>
              </a:spcAft>
              <a:buNone/>
            </a:pPr>
            <a:r>
              <a:rPr b="1" lang="en-US" sz="1800">
                <a:solidFill>
                  <a:srgbClr val="244061"/>
                </a:solidFill>
                <a:latin typeface="Arial"/>
                <a:ea typeface="Arial"/>
                <a:cs typeface="Arial"/>
                <a:sym typeface="Arial"/>
              </a:rPr>
              <a:t>1.    Aﬃnity Propagation</a:t>
            </a:r>
            <a:endParaRPr sz="1800">
              <a:solidFill>
                <a:srgbClr val="244061"/>
              </a:solidFill>
              <a:latin typeface="Arial"/>
              <a:ea typeface="Arial"/>
              <a:cs typeface="Arial"/>
              <a:sym typeface="Arial"/>
            </a:endParaRPr>
          </a:p>
        </p:txBody>
      </p:sp>
      <p:pic>
        <p:nvPicPr>
          <p:cNvPr id="216" name="Google Shape;216;p27"/>
          <p:cNvPicPr preferRelativeResize="0"/>
          <p:nvPr/>
        </p:nvPicPr>
        <p:blipFill rotWithShape="1">
          <a:blip r:embed="rId3">
            <a:alphaModFix/>
          </a:blip>
          <a:srcRect b="0" l="0" r="0" t="0"/>
          <a:stretch/>
        </p:blipFill>
        <p:spPr>
          <a:xfrm>
            <a:off x="121411" y="1268562"/>
            <a:ext cx="4032611" cy="2971800"/>
          </a:xfrm>
          <a:prstGeom prst="rect">
            <a:avLst/>
          </a:prstGeom>
          <a:solidFill>
            <a:srgbClr val="ECECEC"/>
          </a:solidFill>
          <a:ln cap="rnd" cmpd="sng" w="190500">
            <a:solidFill>
              <a:srgbClr val="FFFFFF"/>
            </a:solidFill>
            <a:prstDash val="solid"/>
            <a:round/>
            <a:headEnd len="sm" w="sm" type="none"/>
            <a:tailEnd len="sm" w="sm" type="none"/>
          </a:ln>
          <a:effectLst>
            <a:outerShdw blurRad="50000" rotWithShape="0" algn="tl">
              <a:srgbClr val="000000">
                <a:alpha val="40784"/>
              </a:srgbClr>
            </a:outerShdw>
          </a:effectLst>
        </p:spPr>
      </p:pic>
      <p:pic>
        <p:nvPicPr>
          <p:cNvPr id="217" name="Google Shape;217;p27"/>
          <p:cNvPicPr preferRelativeResize="0"/>
          <p:nvPr/>
        </p:nvPicPr>
        <p:blipFill rotWithShape="1">
          <a:blip r:embed="rId4">
            <a:alphaModFix/>
          </a:blip>
          <a:srcRect b="0" l="0" r="0" t="0"/>
          <a:stretch/>
        </p:blipFill>
        <p:spPr>
          <a:xfrm>
            <a:off x="4374270" y="1217189"/>
            <a:ext cx="4556513" cy="3074546"/>
          </a:xfrm>
          <a:prstGeom prst="rect">
            <a:avLst/>
          </a:prstGeom>
          <a:solidFill>
            <a:srgbClr val="ECECEC"/>
          </a:solidFill>
          <a:ln cap="rnd" cmpd="sng" w="190500">
            <a:solidFill>
              <a:srgbClr val="FFFFFF"/>
            </a:solidFill>
            <a:prstDash val="solid"/>
            <a:round/>
            <a:headEnd len="sm" w="sm" type="none"/>
            <a:tailEnd len="sm" w="sm" type="none"/>
          </a:ln>
          <a:effectLst>
            <a:outerShdw blurRad="50000" rotWithShape="0" algn="tl">
              <a:srgbClr val="000000">
                <a:alpha val="40784"/>
              </a:srgbClr>
            </a:outerShdw>
          </a:effectLst>
        </p:spPr>
      </p:pic>
      <p:sp>
        <p:nvSpPr>
          <p:cNvPr id="218" name="Google Shape;218;p27"/>
          <p:cNvSpPr txBox="1"/>
          <p:nvPr/>
        </p:nvSpPr>
        <p:spPr>
          <a:xfrm>
            <a:off x="4724400" y="662793"/>
            <a:ext cx="4035606" cy="366126"/>
          </a:xfrm>
          <a:prstGeom prst="rect">
            <a:avLst/>
          </a:prstGeom>
          <a:noFill/>
          <a:ln>
            <a:noFill/>
          </a:ln>
        </p:spPr>
        <p:txBody>
          <a:bodyPr anchorCtr="0" anchor="t" bIns="45700" lIns="91425" spcFirstLastPara="1" rIns="91425" wrap="square" tIns="45700">
            <a:spAutoFit/>
          </a:bodyPr>
          <a:lstStyle/>
          <a:p>
            <a:pPr indent="0" lvl="0" marL="12700" marR="0" rtl="0" algn="ctr">
              <a:lnSpc>
                <a:spcPct val="125000"/>
              </a:lnSpc>
              <a:spcBef>
                <a:spcPts val="0"/>
              </a:spcBef>
              <a:spcAft>
                <a:spcPts val="0"/>
              </a:spcAft>
              <a:buNone/>
            </a:pPr>
            <a:r>
              <a:rPr b="1" lang="en-US" sz="1800">
                <a:solidFill>
                  <a:srgbClr val="244061"/>
                </a:solidFill>
                <a:latin typeface="Arial"/>
                <a:ea typeface="Arial"/>
                <a:cs typeface="Arial"/>
                <a:sym typeface="Arial"/>
              </a:rPr>
              <a:t>2.    Agglomerative Propagation</a:t>
            </a:r>
            <a:endParaRPr sz="1800">
              <a:solidFill>
                <a:srgbClr val="244061"/>
              </a:solidFill>
              <a:latin typeface="Arial"/>
              <a:ea typeface="Arial"/>
              <a:cs typeface="Arial"/>
              <a:sym typeface="Arial"/>
            </a:endParaRPr>
          </a:p>
        </p:txBody>
      </p:sp>
      <p:sp>
        <p:nvSpPr>
          <p:cNvPr id="219" name="Google Shape;219;p27"/>
          <p:cNvSpPr txBox="1"/>
          <p:nvPr/>
        </p:nvSpPr>
        <p:spPr>
          <a:xfrm>
            <a:off x="4252226" y="4361349"/>
            <a:ext cx="4800600" cy="73866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rgbClr val="244061"/>
                </a:solidFill>
                <a:latin typeface="Arial"/>
                <a:ea typeface="Arial"/>
                <a:cs typeface="Arial"/>
                <a:sym typeface="Arial"/>
              </a:rPr>
              <a:t>Assume we cut vertical lines with a horizontal line to obtain the number of clusters. Number of </a:t>
            </a:r>
            <a:r>
              <a:rPr b="0" i="0" lang="en-US" sz="1400">
                <a:solidFill>
                  <a:srgbClr val="244061"/>
                </a:solidFill>
                <a:latin typeface="Arial"/>
                <a:ea typeface="Arial"/>
                <a:cs typeface="Arial"/>
                <a:sym typeface="Arial"/>
              </a:rPr>
              <a:t>clusters = 4 </a:t>
            </a:r>
            <a:endParaRPr/>
          </a:p>
          <a:p>
            <a:pPr indent="0" lvl="0" marL="0" marR="0" rtl="0" algn="l">
              <a:spcBef>
                <a:spcPts val="0"/>
              </a:spcBef>
              <a:spcAft>
                <a:spcPts val="0"/>
              </a:spcAft>
              <a:buNone/>
            </a:pPr>
            <a:r>
              <a:rPr b="0" i="0" lang="en-US" sz="1400">
                <a:solidFill>
                  <a:srgbClr val="244061"/>
                </a:solidFill>
                <a:latin typeface="Arial"/>
                <a:ea typeface="Arial"/>
                <a:cs typeface="Arial"/>
                <a:sym typeface="Arial"/>
              </a:rPr>
              <a:t>The average silhouette_score is : 0.17296314851287742</a:t>
            </a:r>
            <a:endParaRPr sz="1400">
              <a:solidFill>
                <a:srgbClr val="244061"/>
              </a:solidFill>
              <a:latin typeface="Arial"/>
              <a:ea typeface="Arial"/>
              <a:cs typeface="Arial"/>
              <a:sym typeface="Arial"/>
            </a:endParaRPr>
          </a:p>
        </p:txBody>
      </p:sp>
      <p:sp>
        <p:nvSpPr>
          <p:cNvPr id="220" name="Google Shape;220;p27"/>
          <p:cNvSpPr txBox="1"/>
          <p:nvPr/>
        </p:nvSpPr>
        <p:spPr>
          <a:xfrm>
            <a:off x="685800" y="4322946"/>
            <a:ext cx="3429000" cy="73866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400">
                <a:solidFill>
                  <a:srgbClr val="244061"/>
                </a:solidFill>
                <a:latin typeface="Arial"/>
                <a:ea typeface="Arial"/>
                <a:cs typeface="Arial"/>
                <a:sym typeface="Arial"/>
              </a:rPr>
              <a:t>Converged after 81 iterations. </a:t>
            </a:r>
            <a:endParaRPr/>
          </a:p>
          <a:p>
            <a:pPr indent="0" lvl="0" marL="0" marR="0" rtl="0" algn="l">
              <a:spcBef>
                <a:spcPts val="0"/>
              </a:spcBef>
              <a:spcAft>
                <a:spcPts val="0"/>
              </a:spcAft>
              <a:buNone/>
            </a:pPr>
            <a:r>
              <a:rPr b="0" i="0" lang="en-US" sz="1400">
                <a:solidFill>
                  <a:srgbClr val="244061"/>
                </a:solidFill>
                <a:latin typeface="Arial"/>
                <a:ea typeface="Arial"/>
                <a:cs typeface="Arial"/>
                <a:sym typeface="Arial"/>
              </a:rPr>
              <a:t>Estimated number of clusters: 13</a:t>
            </a:r>
            <a:endParaRPr/>
          </a:p>
          <a:p>
            <a:pPr indent="0" lvl="0" marL="0" marR="0" rtl="0" algn="l">
              <a:spcBef>
                <a:spcPts val="0"/>
              </a:spcBef>
              <a:spcAft>
                <a:spcPts val="0"/>
              </a:spcAft>
              <a:buNone/>
            </a:pPr>
            <a:r>
              <a:rPr b="0" i="0" lang="en-US" sz="1400">
                <a:solidFill>
                  <a:srgbClr val="244061"/>
                </a:solidFill>
                <a:latin typeface="Arial"/>
                <a:ea typeface="Arial"/>
                <a:cs typeface="Arial"/>
                <a:sym typeface="Arial"/>
              </a:rPr>
              <a:t>Silhouette Coefficient: 0.244</a:t>
            </a:r>
            <a:endParaRPr sz="1400">
              <a:solidFill>
                <a:srgbClr val="244061"/>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8"/>
          <p:cNvSpPr txBox="1"/>
          <p:nvPr/>
        </p:nvSpPr>
        <p:spPr>
          <a:xfrm>
            <a:off x="328930" y="81890"/>
            <a:ext cx="4142740" cy="51308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lang="en-US" sz="3200">
                <a:solidFill>
                  <a:srgbClr val="CC0000"/>
                </a:solidFill>
                <a:latin typeface="Calibri"/>
                <a:ea typeface="Calibri"/>
                <a:cs typeface="Calibri"/>
                <a:sym typeface="Calibri"/>
              </a:rPr>
              <a:t>Model Implementation</a:t>
            </a:r>
            <a:endParaRPr sz="3200">
              <a:solidFill>
                <a:schemeClr val="dk1"/>
              </a:solidFill>
              <a:latin typeface="Calibri"/>
              <a:ea typeface="Calibri"/>
              <a:cs typeface="Calibri"/>
              <a:sym typeface="Calibri"/>
            </a:endParaRPr>
          </a:p>
        </p:txBody>
      </p:sp>
      <p:sp>
        <p:nvSpPr>
          <p:cNvPr id="226" name="Google Shape;226;p28"/>
          <p:cNvSpPr txBox="1"/>
          <p:nvPr/>
        </p:nvSpPr>
        <p:spPr>
          <a:xfrm>
            <a:off x="381000" y="596045"/>
            <a:ext cx="4572000" cy="369332"/>
          </a:xfrm>
          <a:prstGeom prst="rect">
            <a:avLst/>
          </a:prstGeom>
          <a:noFill/>
          <a:ln>
            <a:noFill/>
          </a:ln>
        </p:spPr>
        <p:txBody>
          <a:bodyPr anchorCtr="0" anchor="t" bIns="45700" lIns="91425" spcFirstLastPara="1" rIns="91425" wrap="square" tIns="45700">
            <a:spAutoFit/>
          </a:bodyPr>
          <a:lstStyle/>
          <a:p>
            <a:pPr indent="0" lvl="0" marL="12700" marR="0" rtl="0" algn="l">
              <a:lnSpc>
                <a:spcPct val="100000"/>
              </a:lnSpc>
              <a:spcBef>
                <a:spcPts val="0"/>
              </a:spcBef>
              <a:spcAft>
                <a:spcPts val="0"/>
              </a:spcAft>
              <a:buNone/>
            </a:pPr>
            <a:r>
              <a:rPr b="1" lang="en-US" sz="1800">
                <a:solidFill>
                  <a:srgbClr val="244061"/>
                </a:solidFill>
                <a:latin typeface="Arial"/>
                <a:ea typeface="Arial"/>
                <a:cs typeface="Arial"/>
                <a:sym typeface="Arial"/>
              </a:rPr>
              <a:t>3. k-means clustering</a:t>
            </a:r>
            <a:endParaRPr sz="1800">
              <a:solidFill>
                <a:srgbClr val="244061"/>
              </a:solidFill>
              <a:latin typeface="Arial"/>
              <a:ea typeface="Arial"/>
              <a:cs typeface="Arial"/>
              <a:sym typeface="Arial"/>
            </a:endParaRPr>
          </a:p>
        </p:txBody>
      </p:sp>
      <p:pic>
        <p:nvPicPr>
          <p:cNvPr id="227" name="Google Shape;227;p28"/>
          <p:cNvPicPr preferRelativeResize="0"/>
          <p:nvPr/>
        </p:nvPicPr>
        <p:blipFill rotWithShape="1">
          <a:blip r:embed="rId3">
            <a:alphaModFix/>
          </a:blip>
          <a:srcRect b="0" l="0" r="0" t="0"/>
          <a:stretch/>
        </p:blipFill>
        <p:spPr>
          <a:xfrm>
            <a:off x="176529" y="965377"/>
            <a:ext cx="4043833" cy="1987373"/>
          </a:xfrm>
          <a:prstGeom prst="rect">
            <a:avLst/>
          </a:prstGeom>
          <a:noFill/>
          <a:ln>
            <a:noFill/>
          </a:ln>
        </p:spPr>
      </p:pic>
      <p:pic>
        <p:nvPicPr>
          <p:cNvPr id="228" name="Google Shape;228;p28"/>
          <p:cNvPicPr preferRelativeResize="0"/>
          <p:nvPr/>
        </p:nvPicPr>
        <p:blipFill rotWithShape="1">
          <a:blip r:embed="rId4">
            <a:alphaModFix/>
          </a:blip>
          <a:srcRect b="0" l="0" r="0" t="0"/>
          <a:stretch/>
        </p:blipFill>
        <p:spPr>
          <a:xfrm>
            <a:off x="228600" y="3030924"/>
            <a:ext cx="4043833" cy="2032660"/>
          </a:xfrm>
          <a:prstGeom prst="rect">
            <a:avLst/>
          </a:prstGeom>
          <a:noFill/>
          <a:ln>
            <a:noFill/>
          </a:ln>
        </p:spPr>
      </p:pic>
      <p:pic>
        <p:nvPicPr>
          <p:cNvPr id="229" name="Google Shape;229;p28"/>
          <p:cNvPicPr preferRelativeResize="0"/>
          <p:nvPr/>
        </p:nvPicPr>
        <p:blipFill rotWithShape="1">
          <a:blip r:embed="rId5">
            <a:alphaModFix/>
          </a:blip>
          <a:srcRect b="0" l="0" r="0" t="0"/>
          <a:stretch/>
        </p:blipFill>
        <p:spPr>
          <a:xfrm>
            <a:off x="4396181" y="743202"/>
            <a:ext cx="4599141" cy="2052980"/>
          </a:xfrm>
          <a:prstGeom prst="rect">
            <a:avLst/>
          </a:prstGeom>
          <a:noFill/>
          <a:ln>
            <a:noFill/>
          </a:ln>
        </p:spPr>
      </p:pic>
      <p:pic>
        <p:nvPicPr>
          <p:cNvPr id="230" name="Google Shape;230;p28"/>
          <p:cNvPicPr preferRelativeResize="0"/>
          <p:nvPr/>
        </p:nvPicPr>
        <p:blipFill rotWithShape="1">
          <a:blip r:embed="rId6">
            <a:alphaModFix/>
          </a:blip>
          <a:srcRect b="0" l="0" r="0" t="0"/>
          <a:stretch/>
        </p:blipFill>
        <p:spPr>
          <a:xfrm>
            <a:off x="4396181" y="2796182"/>
            <a:ext cx="4627794" cy="2347318"/>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9"/>
          <p:cNvSpPr txBox="1"/>
          <p:nvPr/>
        </p:nvSpPr>
        <p:spPr>
          <a:xfrm>
            <a:off x="328930" y="81890"/>
            <a:ext cx="4142740" cy="51308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lang="en-US" sz="3200">
                <a:solidFill>
                  <a:srgbClr val="CC0000"/>
                </a:solidFill>
                <a:latin typeface="Calibri"/>
                <a:ea typeface="Calibri"/>
                <a:cs typeface="Calibri"/>
                <a:sym typeface="Calibri"/>
              </a:rPr>
              <a:t>Model Implementation</a:t>
            </a:r>
            <a:endParaRPr sz="3200">
              <a:solidFill>
                <a:schemeClr val="dk1"/>
              </a:solidFill>
              <a:latin typeface="Calibri"/>
              <a:ea typeface="Calibri"/>
              <a:cs typeface="Calibri"/>
              <a:sym typeface="Calibri"/>
            </a:endParaRPr>
          </a:p>
        </p:txBody>
      </p:sp>
      <p:sp>
        <p:nvSpPr>
          <p:cNvPr id="236" name="Google Shape;236;p29"/>
          <p:cNvSpPr txBox="1"/>
          <p:nvPr/>
        </p:nvSpPr>
        <p:spPr>
          <a:xfrm>
            <a:off x="381000" y="596045"/>
            <a:ext cx="4572000" cy="369332"/>
          </a:xfrm>
          <a:prstGeom prst="rect">
            <a:avLst/>
          </a:prstGeom>
          <a:noFill/>
          <a:ln>
            <a:noFill/>
          </a:ln>
        </p:spPr>
        <p:txBody>
          <a:bodyPr anchorCtr="0" anchor="t" bIns="45700" lIns="91425" spcFirstLastPara="1" rIns="91425" wrap="square" tIns="45700">
            <a:spAutoFit/>
          </a:bodyPr>
          <a:lstStyle/>
          <a:p>
            <a:pPr indent="0" lvl="0" marL="12700" marR="0" rtl="0" algn="l">
              <a:lnSpc>
                <a:spcPct val="100000"/>
              </a:lnSpc>
              <a:spcBef>
                <a:spcPts val="0"/>
              </a:spcBef>
              <a:spcAft>
                <a:spcPts val="0"/>
              </a:spcAft>
              <a:buNone/>
            </a:pPr>
            <a:r>
              <a:rPr b="1" lang="en-US" sz="1800">
                <a:solidFill>
                  <a:srgbClr val="244061"/>
                </a:solidFill>
                <a:latin typeface="Arial"/>
                <a:ea typeface="Arial"/>
                <a:cs typeface="Arial"/>
                <a:sym typeface="Arial"/>
              </a:rPr>
              <a:t>3. k-means clustering</a:t>
            </a:r>
            <a:endParaRPr sz="1800">
              <a:solidFill>
                <a:srgbClr val="244061"/>
              </a:solidFill>
              <a:latin typeface="Arial"/>
              <a:ea typeface="Arial"/>
              <a:cs typeface="Arial"/>
              <a:sym typeface="Arial"/>
            </a:endParaRPr>
          </a:p>
        </p:txBody>
      </p:sp>
      <p:pic>
        <p:nvPicPr>
          <p:cNvPr id="237" name="Google Shape;237;p29"/>
          <p:cNvPicPr preferRelativeResize="0"/>
          <p:nvPr/>
        </p:nvPicPr>
        <p:blipFill rotWithShape="1">
          <a:blip r:embed="rId3">
            <a:alphaModFix/>
          </a:blip>
          <a:srcRect b="0" l="0" r="0" t="0"/>
          <a:stretch/>
        </p:blipFill>
        <p:spPr>
          <a:xfrm>
            <a:off x="152400" y="965377"/>
            <a:ext cx="5390076" cy="2505075"/>
          </a:xfrm>
          <a:prstGeom prst="rect">
            <a:avLst/>
          </a:prstGeom>
          <a:noFill/>
          <a:ln>
            <a:noFill/>
          </a:ln>
        </p:spPr>
      </p:pic>
      <p:sp>
        <p:nvSpPr>
          <p:cNvPr id="238" name="Google Shape;238;p29"/>
          <p:cNvSpPr txBox="1"/>
          <p:nvPr/>
        </p:nvSpPr>
        <p:spPr>
          <a:xfrm>
            <a:off x="152400" y="3470452"/>
            <a:ext cx="6705599" cy="1443152"/>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n-US" sz="1200">
                <a:solidFill>
                  <a:srgbClr val="244061"/>
                </a:solidFill>
                <a:latin typeface="Arial"/>
                <a:ea typeface="Arial"/>
                <a:cs typeface="Arial"/>
                <a:sym typeface="Arial"/>
              </a:rPr>
              <a:t>For n_clusters = 2 The average silhouette_score is : 0.7049787496083262 </a:t>
            </a:r>
            <a:endParaRPr/>
          </a:p>
          <a:p>
            <a:pPr indent="0" lvl="0" marL="0" marR="0" rtl="0" algn="l">
              <a:lnSpc>
                <a:spcPct val="150000"/>
              </a:lnSpc>
              <a:spcBef>
                <a:spcPts val="0"/>
              </a:spcBef>
              <a:spcAft>
                <a:spcPts val="0"/>
              </a:spcAft>
              <a:buNone/>
            </a:pPr>
            <a:r>
              <a:rPr b="0" i="0" lang="en-US" sz="1200">
                <a:solidFill>
                  <a:srgbClr val="244061"/>
                </a:solidFill>
                <a:latin typeface="Arial"/>
                <a:ea typeface="Arial"/>
                <a:cs typeface="Arial"/>
                <a:sym typeface="Arial"/>
              </a:rPr>
              <a:t>For n_clusters = 3 The average silhouette_score is : 0.5882004012129721 </a:t>
            </a:r>
            <a:endParaRPr/>
          </a:p>
          <a:p>
            <a:pPr indent="0" lvl="0" marL="0" marR="0" rtl="0" algn="l">
              <a:lnSpc>
                <a:spcPct val="150000"/>
              </a:lnSpc>
              <a:spcBef>
                <a:spcPts val="0"/>
              </a:spcBef>
              <a:spcAft>
                <a:spcPts val="0"/>
              </a:spcAft>
              <a:buNone/>
            </a:pPr>
            <a:r>
              <a:rPr b="0" i="0" lang="en-US" sz="1200">
                <a:solidFill>
                  <a:srgbClr val="244061"/>
                </a:solidFill>
                <a:latin typeface="Arial"/>
                <a:ea typeface="Arial"/>
                <a:cs typeface="Arial"/>
                <a:sym typeface="Arial"/>
              </a:rPr>
              <a:t>For n_clusters = 4 The average silhouette_score is : 0.6505186632729437 </a:t>
            </a:r>
            <a:endParaRPr/>
          </a:p>
          <a:p>
            <a:pPr indent="0" lvl="0" marL="0" marR="0" rtl="0" algn="l">
              <a:lnSpc>
                <a:spcPct val="150000"/>
              </a:lnSpc>
              <a:spcBef>
                <a:spcPts val="0"/>
              </a:spcBef>
              <a:spcAft>
                <a:spcPts val="0"/>
              </a:spcAft>
              <a:buNone/>
            </a:pPr>
            <a:r>
              <a:rPr b="0" i="0" lang="en-US" sz="1200">
                <a:solidFill>
                  <a:srgbClr val="244061"/>
                </a:solidFill>
                <a:latin typeface="Arial"/>
                <a:ea typeface="Arial"/>
                <a:cs typeface="Arial"/>
                <a:sym typeface="Arial"/>
              </a:rPr>
              <a:t>For n_clusters = 5 The average silhouette_score is : 0.56376469026194 </a:t>
            </a:r>
            <a:endParaRPr/>
          </a:p>
          <a:p>
            <a:pPr indent="0" lvl="0" marL="0" marR="0" rtl="0" algn="l">
              <a:lnSpc>
                <a:spcPct val="150000"/>
              </a:lnSpc>
              <a:spcBef>
                <a:spcPts val="0"/>
              </a:spcBef>
              <a:spcAft>
                <a:spcPts val="0"/>
              </a:spcAft>
              <a:buNone/>
            </a:pPr>
            <a:r>
              <a:rPr b="0" i="0" lang="en-US" sz="1200">
                <a:solidFill>
                  <a:srgbClr val="244061"/>
                </a:solidFill>
                <a:latin typeface="Arial"/>
                <a:ea typeface="Arial"/>
                <a:cs typeface="Arial"/>
                <a:sym typeface="Arial"/>
              </a:rPr>
              <a:t>For n_clusters = 6 The average silhouette_score is : 0.4504666294372765</a:t>
            </a:r>
            <a:endParaRPr sz="1200">
              <a:solidFill>
                <a:srgbClr val="244061"/>
              </a:solidFill>
              <a:latin typeface="Arial"/>
              <a:ea typeface="Arial"/>
              <a:cs typeface="Arial"/>
              <a:sym typeface="Arial"/>
            </a:endParaRPr>
          </a:p>
        </p:txBody>
      </p:sp>
      <p:sp>
        <p:nvSpPr>
          <p:cNvPr id="239" name="Google Shape;239;p29"/>
          <p:cNvSpPr txBox="1"/>
          <p:nvPr/>
        </p:nvSpPr>
        <p:spPr>
          <a:xfrm>
            <a:off x="5542476" y="1173389"/>
            <a:ext cx="3581400" cy="3001334"/>
          </a:xfrm>
          <a:prstGeom prst="rect">
            <a:avLst/>
          </a:prstGeom>
          <a:noFill/>
          <a:ln>
            <a:noFill/>
          </a:ln>
        </p:spPr>
        <p:txBody>
          <a:bodyPr anchorCtr="0" anchor="t" bIns="45700" lIns="91425" spcFirstLastPara="1" rIns="91425" wrap="square" tIns="45700">
            <a:spAutoFit/>
          </a:bodyPr>
          <a:lstStyle/>
          <a:p>
            <a:pPr indent="-285750" lvl="0" marL="285750" marR="0" rtl="0" algn="just">
              <a:lnSpc>
                <a:spcPct val="150000"/>
              </a:lnSpc>
              <a:spcBef>
                <a:spcPts val="0"/>
              </a:spcBef>
              <a:spcAft>
                <a:spcPts val="0"/>
              </a:spcAft>
              <a:buClr>
                <a:srgbClr val="244061"/>
              </a:buClr>
              <a:buSzPts val="1600"/>
              <a:buFont typeface="Noto Sans Symbols"/>
              <a:buChar char="❖"/>
            </a:pPr>
            <a:r>
              <a:rPr b="0" i="0" lang="en-US" sz="1600">
                <a:solidFill>
                  <a:srgbClr val="244061"/>
                </a:solidFill>
                <a:latin typeface="Arial"/>
                <a:ea typeface="Arial"/>
                <a:cs typeface="Arial"/>
                <a:sym typeface="Arial"/>
              </a:rPr>
              <a:t>Here is the Silhouette analysis done on the above plots to select an optimal value for n_clusters.</a:t>
            </a:r>
            <a:endParaRPr/>
          </a:p>
          <a:p>
            <a:pPr indent="-285750" lvl="0" marL="285750" marR="0" rtl="0" algn="just">
              <a:lnSpc>
                <a:spcPct val="150000"/>
              </a:lnSpc>
              <a:spcBef>
                <a:spcPts val="0"/>
              </a:spcBef>
              <a:spcAft>
                <a:spcPts val="0"/>
              </a:spcAft>
              <a:buClr>
                <a:srgbClr val="244061"/>
              </a:buClr>
              <a:buSzPts val="1600"/>
              <a:buFont typeface="Noto Sans Symbols"/>
              <a:buChar char="❖"/>
            </a:pPr>
            <a:r>
              <a:rPr b="0" i="0" lang="en-US" sz="1600">
                <a:solidFill>
                  <a:srgbClr val="244061"/>
                </a:solidFill>
                <a:latin typeface="Arial"/>
                <a:ea typeface="Arial"/>
                <a:cs typeface="Arial"/>
                <a:sym typeface="Arial"/>
              </a:rPr>
              <a:t>The value of 4 and 5 for n_clusters looks to be the optimal one. The silhouette score for each cluster is above average silhouette scores.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0"/>
          <p:cNvSpPr txBox="1"/>
          <p:nvPr>
            <p:ph type="title"/>
          </p:nvPr>
        </p:nvSpPr>
        <p:spPr>
          <a:xfrm>
            <a:off x="435965" y="361950"/>
            <a:ext cx="2047850" cy="504625"/>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lang="en-US" sz="3200">
                <a:latin typeface="Calibri"/>
                <a:ea typeface="Calibri"/>
                <a:cs typeface="Calibri"/>
                <a:sym typeface="Calibri"/>
              </a:rPr>
              <a:t>K - Means</a:t>
            </a:r>
            <a:endParaRPr sz="3200">
              <a:latin typeface="Calibri"/>
              <a:ea typeface="Calibri"/>
              <a:cs typeface="Calibri"/>
              <a:sym typeface="Calibri"/>
            </a:endParaRPr>
          </a:p>
        </p:txBody>
      </p:sp>
      <p:sp>
        <p:nvSpPr>
          <p:cNvPr id="245" name="Google Shape;245;p30"/>
          <p:cNvSpPr txBox="1"/>
          <p:nvPr/>
        </p:nvSpPr>
        <p:spPr>
          <a:xfrm>
            <a:off x="403973" y="838218"/>
            <a:ext cx="8115934" cy="2999411"/>
          </a:xfrm>
          <a:prstGeom prst="rect">
            <a:avLst/>
          </a:prstGeom>
          <a:noFill/>
          <a:ln>
            <a:noFill/>
          </a:ln>
        </p:spPr>
        <p:txBody>
          <a:bodyPr anchorCtr="0" anchor="t" bIns="0" lIns="0" spcFirstLastPara="1" rIns="0" wrap="square" tIns="13325">
            <a:spAutoFit/>
          </a:bodyPr>
          <a:lstStyle/>
          <a:p>
            <a:pPr indent="0" lvl="0" marL="12700" marR="5080" rtl="0" algn="just">
              <a:lnSpc>
                <a:spcPct val="150000"/>
              </a:lnSpc>
              <a:spcBef>
                <a:spcPts val="0"/>
              </a:spcBef>
              <a:spcAft>
                <a:spcPts val="0"/>
              </a:spcAft>
              <a:buNone/>
            </a:pPr>
            <a:r>
              <a:rPr lang="en-US" sz="1600">
                <a:solidFill>
                  <a:srgbClr val="0D3A45"/>
                </a:solidFill>
                <a:latin typeface="Arial"/>
                <a:ea typeface="Arial"/>
                <a:cs typeface="Arial"/>
                <a:sym typeface="Arial"/>
              </a:rPr>
              <a:t>To process the learning data, the K-means algorithm in data mining starts with a  first group of randomly selected centroids, which are used as the beginning  points for every cluster, and then performs iterative (repetitive) calculations to  optimize the positions of the centroids</a:t>
            </a:r>
            <a:endParaRPr sz="1600">
              <a:solidFill>
                <a:schemeClr val="dk1"/>
              </a:solidFill>
              <a:latin typeface="Arial"/>
              <a:ea typeface="Arial"/>
              <a:cs typeface="Arial"/>
              <a:sym typeface="Arial"/>
            </a:endParaRPr>
          </a:p>
          <a:p>
            <a:pPr indent="0" lvl="0" marL="12700" marR="0" rtl="0" algn="just">
              <a:lnSpc>
                <a:spcPct val="150000"/>
              </a:lnSpc>
              <a:spcBef>
                <a:spcPts val="325"/>
              </a:spcBef>
              <a:spcAft>
                <a:spcPts val="0"/>
              </a:spcAft>
              <a:buNone/>
            </a:pPr>
            <a:r>
              <a:rPr lang="en-US" sz="1600">
                <a:solidFill>
                  <a:srgbClr val="0D3A45"/>
                </a:solidFill>
                <a:latin typeface="Arial"/>
                <a:ea typeface="Arial"/>
                <a:cs typeface="Arial"/>
                <a:sym typeface="Arial"/>
              </a:rPr>
              <a:t>It halts creating and optimizing clusters when either:</a:t>
            </a:r>
            <a:endParaRPr sz="1600">
              <a:solidFill>
                <a:schemeClr val="dk1"/>
              </a:solidFill>
              <a:latin typeface="Arial"/>
              <a:ea typeface="Arial"/>
              <a:cs typeface="Arial"/>
              <a:sym typeface="Arial"/>
            </a:endParaRPr>
          </a:p>
          <a:p>
            <a:pPr indent="-342900" lvl="0" marL="355600" marR="159385" rtl="0" algn="just">
              <a:lnSpc>
                <a:spcPct val="150000"/>
              </a:lnSpc>
              <a:spcBef>
                <a:spcPts val="0"/>
              </a:spcBef>
              <a:spcAft>
                <a:spcPts val="0"/>
              </a:spcAft>
              <a:buClr>
                <a:srgbClr val="0D3A45"/>
              </a:buClr>
              <a:buSzPts val="1600"/>
              <a:buFont typeface="Arial"/>
              <a:buChar char="●"/>
            </a:pPr>
            <a:r>
              <a:rPr lang="en-US" sz="1600">
                <a:solidFill>
                  <a:srgbClr val="0D3A45"/>
                </a:solidFill>
                <a:latin typeface="Arial"/>
                <a:ea typeface="Arial"/>
                <a:cs typeface="Arial"/>
                <a:sym typeface="Arial"/>
              </a:rPr>
              <a:t>The centroids have stabilized — there is no change in their values because  the clustering has been successful.</a:t>
            </a:r>
            <a:endParaRPr sz="1600">
              <a:solidFill>
                <a:schemeClr val="dk1"/>
              </a:solidFill>
              <a:latin typeface="Arial"/>
              <a:ea typeface="Arial"/>
              <a:cs typeface="Arial"/>
              <a:sym typeface="Arial"/>
            </a:endParaRPr>
          </a:p>
          <a:p>
            <a:pPr indent="-342900" lvl="0" marL="355600" marR="0" rtl="0" algn="just">
              <a:lnSpc>
                <a:spcPct val="150000"/>
              </a:lnSpc>
              <a:spcBef>
                <a:spcPts val="325"/>
              </a:spcBef>
              <a:spcAft>
                <a:spcPts val="0"/>
              </a:spcAft>
              <a:buClr>
                <a:srgbClr val="0D3A45"/>
              </a:buClr>
              <a:buSzPts val="1600"/>
              <a:buFont typeface="Arial"/>
              <a:buChar char="●"/>
            </a:pPr>
            <a:r>
              <a:rPr lang="en-US" sz="1600">
                <a:solidFill>
                  <a:srgbClr val="0D3A45"/>
                </a:solidFill>
                <a:latin typeface="Arial"/>
                <a:ea typeface="Arial"/>
                <a:cs typeface="Arial"/>
                <a:sym typeface="Arial"/>
              </a:rPr>
              <a:t>The defined number of iterations has been achieved</a:t>
            </a:r>
            <a:endParaRPr sz="1600">
              <a:solidFill>
                <a:schemeClr val="dk1"/>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1"/>
          <p:cNvSpPr txBox="1"/>
          <p:nvPr/>
        </p:nvSpPr>
        <p:spPr>
          <a:xfrm>
            <a:off x="304800" y="1733550"/>
            <a:ext cx="7772400" cy="2862322"/>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lang="en-US" sz="1800">
                <a:solidFill>
                  <a:srgbClr val="244061"/>
                </a:solidFill>
                <a:latin typeface="Calibri"/>
                <a:ea typeface="Calibri"/>
                <a:cs typeface="Calibri"/>
                <a:sym typeface="Calibri"/>
              </a:rPr>
              <a:t>1. Elbow Curve:</a:t>
            </a:r>
            <a:endParaRPr/>
          </a:p>
          <a:p>
            <a:pPr indent="0" lvl="0" marL="0" marR="0" rtl="0" algn="just">
              <a:spcBef>
                <a:spcPts val="0"/>
              </a:spcBef>
              <a:spcAft>
                <a:spcPts val="0"/>
              </a:spcAft>
              <a:buNone/>
            </a:pPr>
            <a:r>
              <a:rPr lang="en-US" sz="1800">
                <a:solidFill>
                  <a:srgbClr val="244061"/>
                </a:solidFill>
                <a:latin typeface="Calibri"/>
                <a:ea typeface="Calibri"/>
                <a:cs typeface="Calibri"/>
                <a:sym typeface="Calibri"/>
              </a:rPr>
              <a:t>● The Elbow Curve is one of the most popular methods to determine this optimal value of k.</a:t>
            </a:r>
            <a:endParaRPr/>
          </a:p>
          <a:p>
            <a:pPr indent="0" lvl="0" marL="0" marR="0" rtl="0" algn="just">
              <a:spcBef>
                <a:spcPts val="0"/>
              </a:spcBef>
              <a:spcAft>
                <a:spcPts val="0"/>
              </a:spcAft>
              <a:buNone/>
            </a:pPr>
            <a:r>
              <a:rPr lang="en-US" sz="1800">
                <a:solidFill>
                  <a:srgbClr val="244061"/>
                </a:solidFill>
                <a:latin typeface="Calibri"/>
                <a:ea typeface="Calibri"/>
                <a:cs typeface="Calibri"/>
                <a:sym typeface="Calibri"/>
              </a:rPr>
              <a:t>● The elbow curve uses the sum of squared distance (SSE)to choose an ideal  value of k based on the distance between the data points and their assigned clusters.</a:t>
            </a:r>
            <a:endParaRPr/>
          </a:p>
          <a:p>
            <a:pPr indent="0" lvl="0" marL="0" marR="0" rtl="0" algn="just">
              <a:spcBef>
                <a:spcPts val="0"/>
              </a:spcBef>
              <a:spcAft>
                <a:spcPts val="0"/>
              </a:spcAft>
              <a:buNone/>
            </a:pPr>
            <a:r>
              <a:rPr b="1" lang="en-US" sz="1800">
                <a:solidFill>
                  <a:srgbClr val="244061"/>
                </a:solidFill>
                <a:latin typeface="Calibri"/>
                <a:ea typeface="Calibri"/>
                <a:cs typeface="Calibri"/>
                <a:sym typeface="Calibri"/>
              </a:rPr>
              <a:t>2. Silhouette score :</a:t>
            </a:r>
            <a:endParaRPr/>
          </a:p>
          <a:p>
            <a:pPr indent="0" lvl="0" marL="0" marR="0" rtl="0" algn="just">
              <a:spcBef>
                <a:spcPts val="0"/>
              </a:spcBef>
              <a:spcAft>
                <a:spcPts val="0"/>
              </a:spcAft>
              <a:buNone/>
            </a:pPr>
            <a:r>
              <a:rPr lang="en-US" sz="1800">
                <a:solidFill>
                  <a:srgbClr val="244061"/>
                </a:solidFill>
                <a:latin typeface="Calibri"/>
                <a:ea typeface="Calibri"/>
                <a:cs typeface="Calibri"/>
                <a:sym typeface="Calibri"/>
              </a:rPr>
              <a:t>● Silhouette score is used to evaluate the quality of clusters created using clustering algorithms such as K Means in terms of how well samples are clustered with other samples that are similar to each other.</a:t>
            </a:r>
            <a:endParaRPr/>
          </a:p>
        </p:txBody>
      </p:sp>
      <p:sp>
        <p:nvSpPr>
          <p:cNvPr id="251" name="Google Shape;251;p31"/>
          <p:cNvSpPr txBox="1"/>
          <p:nvPr/>
        </p:nvSpPr>
        <p:spPr>
          <a:xfrm>
            <a:off x="228600" y="14687"/>
            <a:ext cx="7772400" cy="1661993"/>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3200">
                <a:solidFill>
                  <a:srgbClr val="DA0000"/>
                </a:solidFill>
                <a:latin typeface="Calibri"/>
                <a:ea typeface="Calibri"/>
                <a:cs typeface="Calibri"/>
                <a:sym typeface="Calibri"/>
              </a:rPr>
              <a:t>K-Means Clustering</a:t>
            </a:r>
            <a:endParaRPr/>
          </a:p>
          <a:p>
            <a:pPr indent="0" lvl="0" marL="0" marR="0" rtl="0" algn="just">
              <a:spcBef>
                <a:spcPts val="0"/>
              </a:spcBef>
              <a:spcAft>
                <a:spcPts val="0"/>
              </a:spcAft>
              <a:buNone/>
            </a:pPr>
            <a:r>
              <a:rPr lang="en-US" sz="1800">
                <a:solidFill>
                  <a:srgbClr val="244061"/>
                </a:solidFill>
                <a:latin typeface="Calibri"/>
                <a:ea typeface="Calibri"/>
                <a:cs typeface="Calibri"/>
                <a:sym typeface="Calibri"/>
              </a:rPr>
              <a:t>K-means algorithm is an iterative algorithm that tries to partition the dataset into K pre defined distinct non overlapping subgroups where each data point belongs to only one group.</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32"/>
          <p:cNvSpPr txBox="1"/>
          <p:nvPr>
            <p:ph type="title"/>
          </p:nvPr>
        </p:nvSpPr>
        <p:spPr>
          <a:xfrm>
            <a:off x="152400" y="133350"/>
            <a:ext cx="2895600" cy="504625"/>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lang="en-US" sz="3200">
                <a:latin typeface="Calibri"/>
                <a:ea typeface="Calibri"/>
                <a:cs typeface="Calibri"/>
                <a:sym typeface="Calibri"/>
              </a:rPr>
              <a:t>K-Means</a:t>
            </a:r>
            <a:endParaRPr sz="3200">
              <a:latin typeface="Calibri"/>
              <a:ea typeface="Calibri"/>
              <a:cs typeface="Calibri"/>
              <a:sym typeface="Calibri"/>
            </a:endParaRPr>
          </a:p>
        </p:txBody>
      </p:sp>
      <p:pic>
        <p:nvPicPr>
          <p:cNvPr id="257" name="Google Shape;257;p32"/>
          <p:cNvPicPr preferRelativeResize="0"/>
          <p:nvPr/>
        </p:nvPicPr>
        <p:blipFill rotWithShape="1">
          <a:blip r:embed="rId3">
            <a:alphaModFix/>
          </a:blip>
          <a:srcRect b="0" l="0" r="0" t="0"/>
          <a:stretch/>
        </p:blipFill>
        <p:spPr>
          <a:xfrm>
            <a:off x="762000" y="628757"/>
            <a:ext cx="7247855" cy="440771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3"/>
          <p:cNvSpPr txBox="1"/>
          <p:nvPr>
            <p:ph type="title"/>
          </p:nvPr>
        </p:nvSpPr>
        <p:spPr>
          <a:xfrm>
            <a:off x="381000" y="321031"/>
            <a:ext cx="2428850" cy="504625"/>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lang="en-US" sz="3200">
                <a:latin typeface="Calibri"/>
                <a:ea typeface="Calibri"/>
                <a:cs typeface="Calibri"/>
                <a:sym typeface="Calibri"/>
              </a:rPr>
              <a:t>Clusters</a:t>
            </a:r>
            <a:endParaRPr sz="3200">
              <a:latin typeface="Calibri"/>
              <a:ea typeface="Calibri"/>
              <a:cs typeface="Calibri"/>
              <a:sym typeface="Calibri"/>
            </a:endParaRPr>
          </a:p>
        </p:txBody>
      </p:sp>
      <p:sp>
        <p:nvSpPr>
          <p:cNvPr id="263" name="Google Shape;263;p33"/>
          <p:cNvSpPr/>
          <p:nvPr/>
        </p:nvSpPr>
        <p:spPr>
          <a:xfrm>
            <a:off x="533400" y="945601"/>
            <a:ext cx="8316468" cy="2944367"/>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64" name="Google Shape;264;p33"/>
          <p:cNvSpPr txBox="1"/>
          <p:nvPr/>
        </p:nvSpPr>
        <p:spPr>
          <a:xfrm>
            <a:off x="685800" y="4166977"/>
            <a:ext cx="800100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a:solidFill>
                  <a:srgbClr val="244061"/>
                </a:solidFill>
                <a:latin typeface="Arial"/>
                <a:ea typeface="Arial"/>
                <a:cs typeface="Arial"/>
                <a:sym typeface="Arial"/>
              </a:rPr>
              <a:t>We clearly see that one cluster is the largest and one cluster has the fewest number of movies.</a:t>
            </a:r>
            <a:endParaRPr sz="1800">
              <a:solidFill>
                <a:srgbClr val="244061"/>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pic>
        <p:nvPicPr>
          <p:cNvPr id="269" name="Google Shape;269;p34"/>
          <p:cNvPicPr preferRelativeResize="0"/>
          <p:nvPr/>
        </p:nvPicPr>
        <p:blipFill rotWithShape="1">
          <a:blip r:embed="rId3">
            <a:alphaModFix/>
          </a:blip>
          <a:srcRect b="0" l="0" r="0" t="0"/>
          <a:stretch/>
        </p:blipFill>
        <p:spPr>
          <a:xfrm>
            <a:off x="0" y="523220"/>
            <a:ext cx="9144000" cy="4446476"/>
          </a:xfrm>
          <a:prstGeom prst="rect">
            <a:avLst/>
          </a:prstGeom>
          <a:noFill/>
          <a:ln>
            <a:noFill/>
          </a:ln>
        </p:spPr>
      </p:pic>
      <p:sp>
        <p:nvSpPr>
          <p:cNvPr id="270" name="Google Shape;270;p34"/>
          <p:cNvSpPr txBox="1"/>
          <p:nvPr/>
        </p:nvSpPr>
        <p:spPr>
          <a:xfrm>
            <a:off x="0" y="0"/>
            <a:ext cx="4419600"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rgbClr val="DA0000"/>
                </a:solidFill>
                <a:latin typeface="Calibri"/>
                <a:ea typeface="Calibri"/>
                <a:cs typeface="Calibri"/>
                <a:sym typeface="Calibri"/>
              </a:rPr>
              <a:t>Run dashboard app</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5"/>
          <p:cNvSpPr txBox="1"/>
          <p:nvPr>
            <p:ph type="title"/>
          </p:nvPr>
        </p:nvSpPr>
        <p:spPr>
          <a:xfrm>
            <a:off x="533400" y="133350"/>
            <a:ext cx="2276450" cy="504625"/>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lang="en-US" sz="3200">
                <a:latin typeface="Calibri"/>
                <a:ea typeface="Calibri"/>
                <a:cs typeface="Calibri"/>
                <a:sym typeface="Calibri"/>
              </a:rPr>
              <a:t>Conclusion</a:t>
            </a:r>
            <a:endParaRPr sz="3200">
              <a:latin typeface="Calibri"/>
              <a:ea typeface="Calibri"/>
              <a:cs typeface="Calibri"/>
              <a:sym typeface="Calibri"/>
            </a:endParaRPr>
          </a:p>
        </p:txBody>
      </p:sp>
      <p:sp>
        <p:nvSpPr>
          <p:cNvPr id="276" name="Google Shape;276;p35"/>
          <p:cNvSpPr txBox="1"/>
          <p:nvPr/>
        </p:nvSpPr>
        <p:spPr>
          <a:xfrm>
            <a:off x="228600" y="713348"/>
            <a:ext cx="8458200" cy="4298869"/>
          </a:xfrm>
          <a:prstGeom prst="rect">
            <a:avLst/>
          </a:prstGeom>
          <a:noFill/>
          <a:ln>
            <a:noFill/>
          </a:ln>
        </p:spPr>
        <p:txBody>
          <a:bodyPr anchorCtr="0" anchor="t" bIns="45700" lIns="91425" spcFirstLastPara="1" rIns="91425" wrap="square" tIns="45700">
            <a:spAutoFit/>
          </a:bodyPr>
          <a:lstStyle/>
          <a:p>
            <a:pPr indent="-76200" lvl="0" marL="171450" marR="0" rtl="0" algn="just">
              <a:spcBef>
                <a:spcPts val="0"/>
              </a:spcBef>
              <a:spcAft>
                <a:spcPts val="0"/>
              </a:spcAft>
              <a:buClr>
                <a:srgbClr val="244061"/>
              </a:buClr>
              <a:buSzPts val="1200"/>
              <a:buFont typeface="Arial"/>
              <a:buChar char="•"/>
            </a:pPr>
            <a:r>
              <a:rPr lang="en-US" sz="1200">
                <a:solidFill>
                  <a:srgbClr val="244061"/>
                </a:solidFill>
                <a:latin typeface="Arial"/>
                <a:ea typeface="Arial"/>
                <a:cs typeface="Arial"/>
                <a:sym typeface="Arial"/>
              </a:rPr>
              <a:t>Data set contains 7787 rows and 12 columns in that cast and director features contains  large number of missing values so we can drop it.</a:t>
            </a:r>
            <a:endParaRPr/>
          </a:p>
          <a:p>
            <a:pPr indent="-76200" lvl="0" marL="171450" marR="0" rtl="0" algn="just">
              <a:spcBef>
                <a:spcPts val="300"/>
              </a:spcBef>
              <a:spcAft>
                <a:spcPts val="0"/>
              </a:spcAft>
              <a:buClr>
                <a:srgbClr val="244061"/>
              </a:buClr>
              <a:buSzPts val="1200"/>
              <a:buFont typeface="Arial"/>
              <a:buChar char="•"/>
            </a:pPr>
            <a:r>
              <a:rPr lang="en-US" sz="1200">
                <a:solidFill>
                  <a:srgbClr val="244061"/>
                </a:solidFill>
                <a:latin typeface="Arial"/>
                <a:ea typeface="Arial"/>
                <a:cs typeface="Arial"/>
                <a:sym typeface="Arial"/>
              </a:rPr>
              <a:t>We have two types of content TV shows and Movies (30.9% contains TV shows and 69.1% contains Movies).</a:t>
            </a:r>
            <a:endParaRPr sz="1200">
              <a:solidFill>
                <a:srgbClr val="244061"/>
              </a:solidFill>
              <a:latin typeface="Arial"/>
              <a:ea typeface="Arial"/>
              <a:cs typeface="Arial"/>
              <a:sym typeface="Arial"/>
            </a:endParaRPr>
          </a:p>
          <a:p>
            <a:pPr indent="-76200" lvl="0" marL="171450" marR="0" rtl="0" algn="just">
              <a:spcBef>
                <a:spcPts val="300"/>
              </a:spcBef>
              <a:spcAft>
                <a:spcPts val="0"/>
              </a:spcAft>
              <a:buClr>
                <a:srgbClr val="244061"/>
              </a:buClr>
              <a:buSzPts val="1200"/>
              <a:buFont typeface="Arial"/>
              <a:buChar char="•"/>
            </a:pPr>
            <a:r>
              <a:rPr lang="en-US" sz="1200">
                <a:solidFill>
                  <a:srgbClr val="244061"/>
                </a:solidFill>
                <a:latin typeface="Arial"/>
                <a:ea typeface="Arial"/>
                <a:cs typeface="Arial"/>
                <a:sym typeface="Arial"/>
              </a:rPr>
              <a:t>Most films were released in the years 2018, 2019, and 2020 and united states have the maximum content on Netflix.</a:t>
            </a:r>
            <a:endParaRPr/>
          </a:p>
          <a:p>
            <a:pPr indent="-76200" lvl="0" marL="183515" marR="252729" rtl="0" algn="just">
              <a:lnSpc>
                <a:spcPct val="114999"/>
              </a:lnSpc>
              <a:spcBef>
                <a:spcPts val="300"/>
              </a:spcBef>
              <a:spcAft>
                <a:spcPts val="0"/>
              </a:spcAft>
              <a:buClr>
                <a:srgbClr val="244061"/>
              </a:buClr>
              <a:buSzPts val="1200"/>
              <a:buFont typeface="Arial"/>
              <a:buChar char="•"/>
            </a:pPr>
            <a:r>
              <a:rPr lang="en-US" sz="1200">
                <a:solidFill>
                  <a:srgbClr val="244061"/>
                </a:solidFill>
                <a:latin typeface="Arial"/>
                <a:ea typeface="Arial"/>
                <a:cs typeface="Arial"/>
                <a:sym typeface="Arial"/>
              </a:rPr>
              <a:t>The months of October, November, December and January had the largest number of films and Tv-shows released.</a:t>
            </a:r>
            <a:endParaRPr sz="1200">
              <a:solidFill>
                <a:srgbClr val="244061"/>
              </a:solidFill>
              <a:latin typeface="Arial"/>
              <a:ea typeface="Arial"/>
              <a:cs typeface="Arial"/>
              <a:sym typeface="Arial"/>
            </a:endParaRPr>
          </a:p>
          <a:p>
            <a:pPr indent="-76200" lvl="0" marL="184150" marR="0" rtl="0" algn="just">
              <a:lnSpc>
                <a:spcPct val="100000"/>
              </a:lnSpc>
              <a:spcBef>
                <a:spcPts val="535"/>
              </a:spcBef>
              <a:spcAft>
                <a:spcPts val="0"/>
              </a:spcAft>
              <a:buClr>
                <a:srgbClr val="244061"/>
              </a:buClr>
              <a:buSzPts val="1200"/>
              <a:buFont typeface="Arial"/>
              <a:buChar char="•"/>
            </a:pPr>
            <a:r>
              <a:rPr lang="en-US" sz="1200">
                <a:solidFill>
                  <a:srgbClr val="244061"/>
                </a:solidFill>
                <a:latin typeface="Arial"/>
                <a:ea typeface="Arial"/>
                <a:cs typeface="Arial"/>
                <a:sym typeface="Arial"/>
              </a:rPr>
              <a:t>The USA, India, the United Kingdom, Canada, and Egypt are the top five producer countries.</a:t>
            </a:r>
            <a:endParaRPr sz="1200">
              <a:solidFill>
                <a:srgbClr val="244061"/>
              </a:solidFill>
              <a:latin typeface="Arial"/>
              <a:ea typeface="Arial"/>
              <a:cs typeface="Arial"/>
              <a:sym typeface="Arial"/>
            </a:endParaRPr>
          </a:p>
          <a:p>
            <a:pPr indent="-76200" lvl="0" marL="184150" marR="0" rtl="0" algn="just">
              <a:lnSpc>
                <a:spcPct val="100000"/>
              </a:lnSpc>
              <a:spcBef>
                <a:spcPts val="720"/>
              </a:spcBef>
              <a:spcAft>
                <a:spcPts val="0"/>
              </a:spcAft>
              <a:buClr>
                <a:srgbClr val="244061"/>
              </a:buClr>
              <a:buSzPts val="1200"/>
              <a:buFont typeface="Arial"/>
              <a:buChar char="•"/>
            </a:pPr>
            <a:r>
              <a:rPr lang="en-US" sz="1200">
                <a:solidFill>
                  <a:srgbClr val="244061"/>
                </a:solidFill>
                <a:latin typeface="Arial"/>
                <a:ea typeface="Arial"/>
                <a:cs typeface="Arial"/>
                <a:sym typeface="Arial"/>
              </a:rPr>
              <a:t>For the clustering algorithm, we utilized type, director, nation, released year, genre, and year. </a:t>
            </a:r>
            <a:endParaRPr/>
          </a:p>
          <a:p>
            <a:pPr indent="-76200" lvl="0" marL="184150" marR="0" rtl="0" algn="just">
              <a:lnSpc>
                <a:spcPct val="100000"/>
              </a:lnSpc>
              <a:spcBef>
                <a:spcPts val="720"/>
              </a:spcBef>
              <a:spcAft>
                <a:spcPts val="0"/>
              </a:spcAft>
              <a:buClr>
                <a:srgbClr val="244061"/>
              </a:buClr>
              <a:buSzPts val="1200"/>
              <a:buFont typeface="Arial"/>
              <a:buChar char="•"/>
            </a:pPr>
            <a:r>
              <a:rPr lang="en-US" sz="1200">
                <a:solidFill>
                  <a:srgbClr val="244061"/>
                </a:solidFill>
                <a:latin typeface="Arial"/>
                <a:ea typeface="Arial"/>
                <a:cs typeface="Arial"/>
                <a:sym typeface="Arial"/>
              </a:rPr>
              <a:t>LDA and LSA has sorted much more similar titles in a group of genre.</a:t>
            </a:r>
            <a:endParaRPr sz="1200">
              <a:solidFill>
                <a:srgbClr val="244061"/>
              </a:solidFill>
              <a:latin typeface="Arial"/>
              <a:ea typeface="Arial"/>
              <a:cs typeface="Arial"/>
              <a:sym typeface="Arial"/>
            </a:endParaRPr>
          </a:p>
          <a:p>
            <a:pPr indent="-76200" lvl="0" marL="183516" marR="0" rtl="0" algn="just">
              <a:lnSpc>
                <a:spcPct val="100000"/>
              </a:lnSpc>
              <a:spcBef>
                <a:spcPts val="625"/>
              </a:spcBef>
              <a:spcAft>
                <a:spcPts val="0"/>
              </a:spcAft>
              <a:buClr>
                <a:srgbClr val="244061"/>
              </a:buClr>
              <a:buSzPts val="1200"/>
              <a:buFont typeface="Arial"/>
              <a:buChar char="•"/>
            </a:pPr>
            <a:r>
              <a:rPr lang="en-US" sz="1200">
                <a:solidFill>
                  <a:srgbClr val="244061"/>
                </a:solidFill>
                <a:latin typeface="Arial"/>
                <a:ea typeface="Arial"/>
                <a:cs typeface="Arial"/>
                <a:sym typeface="Arial"/>
              </a:rPr>
              <a:t>Applied different clustering models Kmeans, hierarchical, Agglomerative clustering on data we got the best cluster arrangements.</a:t>
            </a:r>
            <a:endParaRPr/>
          </a:p>
          <a:p>
            <a:pPr indent="-76200" lvl="0" marL="184150" marR="0" rtl="0" algn="just">
              <a:lnSpc>
                <a:spcPct val="100000"/>
              </a:lnSpc>
              <a:spcBef>
                <a:spcPts val="529"/>
              </a:spcBef>
              <a:spcAft>
                <a:spcPts val="0"/>
              </a:spcAft>
              <a:buClr>
                <a:srgbClr val="244061"/>
              </a:buClr>
              <a:buSzPts val="1200"/>
              <a:buFont typeface="Arial"/>
              <a:buChar char="•"/>
            </a:pPr>
            <a:r>
              <a:rPr lang="en-US" sz="1200">
                <a:solidFill>
                  <a:srgbClr val="244061"/>
                </a:solidFill>
                <a:latin typeface="Arial"/>
                <a:ea typeface="Arial"/>
                <a:cs typeface="Arial"/>
                <a:sym typeface="Arial"/>
              </a:rPr>
              <a:t>In Affinity Propagation, we had 13 clusters and a Silhouette Coefficient score of 0.244.</a:t>
            </a:r>
            <a:endParaRPr sz="1200">
              <a:solidFill>
                <a:srgbClr val="244061"/>
              </a:solidFill>
              <a:latin typeface="Arial"/>
              <a:ea typeface="Arial"/>
              <a:cs typeface="Arial"/>
              <a:sym typeface="Arial"/>
            </a:endParaRPr>
          </a:p>
          <a:p>
            <a:pPr indent="-76200" lvl="0" marL="183515" marR="340995" rtl="0" algn="just">
              <a:lnSpc>
                <a:spcPct val="114999"/>
              </a:lnSpc>
              <a:spcBef>
                <a:spcPts val="300"/>
              </a:spcBef>
              <a:spcAft>
                <a:spcPts val="0"/>
              </a:spcAft>
              <a:buClr>
                <a:srgbClr val="244061"/>
              </a:buClr>
              <a:buSzPts val="1200"/>
              <a:buFont typeface="Arial"/>
              <a:buChar char="•"/>
            </a:pPr>
            <a:r>
              <a:rPr lang="en-US" sz="1200">
                <a:solidFill>
                  <a:srgbClr val="244061"/>
                </a:solidFill>
                <a:latin typeface="Arial"/>
                <a:ea typeface="Arial"/>
                <a:cs typeface="Arial"/>
                <a:sym typeface="Arial"/>
              </a:rPr>
              <a:t>We</a:t>
            </a:r>
            <a:r>
              <a:rPr i="0" lang="en-US" sz="1200">
                <a:solidFill>
                  <a:srgbClr val="244061"/>
                </a:solidFill>
                <a:latin typeface="Arial"/>
                <a:ea typeface="Arial"/>
                <a:cs typeface="Arial"/>
                <a:sym typeface="Arial"/>
              </a:rPr>
              <a:t> cut vertical lines with a horizontal line to obtain the number of clusters</a:t>
            </a:r>
            <a:r>
              <a:rPr lang="en-US" sz="1200">
                <a:solidFill>
                  <a:srgbClr val="244061"/>
                </a:solidFill>
                <a:latin typeface="Arial"/>
                <a:ea typeface="Arial"/>
                <a:cs typeface="Arial"/>
                <a:sym typeface="Arial"/>
              </a:rPr>
              <a:t> in Agglomerative Clustering. There  were four clusters, with an average silhouette score of 0.17296314851287742.</a:t>
            </a:r>
            <a:endParaRPr sz="1200">
              <a:solidFill>
                <a:srgbClr val="244061"/>
              </a:solidFill>
              <a:latin typeface="Arial"/>
              <a:ea typeface="Arial"/>
              <a:cs typeface="Arial"/>
              <a:sym typeface="Arial"/>
            </a:endParaRPr>
          </a:p>
          <a:p>
            <a:pPr indent="-76200" lvl="0" marL="183515" marR="5080" rtl="0" algn="just">
              <a:lnSpc>
                <a:spcPct val="114999"/>
              </a:lnSpc>
              <a:spcBef>
                <a:spcPts val="300"/>
              </a:spcBef>
              <a:spcAft>
                <a:spcPts val="0"/>
              </a:spcAft>
              <a:buClr>
                <a:srgbClr val="244061"/>
              </a:buClr>
              <a:buSzPts val="1200"/>
              <a:buFont typeface="Arial"/>
              <a:buChar char="•"/>
            </a:pPr>
            <a:r>
              <a:rPr lang="en-US" sz="1200">
                <a:solidFill>
                  <a:srgbClr val="244061"/>
                </a:solidFill>
                <a:latin typeface="Arial"/>
                <a:ea typeface="Arial"/>
                <a:cs typeface="Arial"/>
                <a:sym typeface="Arial"/>
              </a:rPr>
              <a:t>The final model we used was k-means clustering, which consisted of 2,3,4,5,6 clusters. 4 numbers of  clusters gives us good fitting.</a:t>
            </a:r>
            <a:endParaRPr/>
          </a:p>
          <a:p>
            <a:pPr indent="-76200" lvl="0" marL="183516" marR="0" rtl="0" algn="just">
              <a:lnSpc>
                <a:spcPct val="100000"/>
              </a:lnSpc>
              <a:spcBef>
                <a:spcPts val="625"/>
              </a:spcBef>
              <a:spcAft>
                <a:spcPts val="0"/>
              </a:spcAft>
              <a:buClr>
                <a:srgbClr val="244061"/>
              </a:buClr>
              <a:buSzPts val="1200"/>
              <a:buFont typeface="Arial"/>
              <a:buChar char="•"/>
            </a:pPr>
            <a:r>
              <a:rPr lang="en-US" sz="1200">
                <a:solidFill>
                  <a:srgbClr val="244061"/>
                </a:solidFill>
                <a:latin typeface="Arial"/>
                <a:ea typeface="Arial"/>
                <a:cs typeface="Arial"/>
                <a:sym typeface="Arial"/>
              </a:rPr>
              <a:t>After applying K - means optimal value of number of clusters is 5</a:t>
            </a:r>
            <a:endParaRPr sz="1200">
              <a:solidFill>
                <a:srgbClr val="244061"/>
              </a:solidFill>
              <a:latin typeface="Arial"/>
              <a:ea typeface="Arial"/>
              <a:cs typeface="Arial"/>
              <a:sym typeface="Arial"/>
            </a:endParaRPr>
          </a:p>
          <a:p>
            <a:pPr indent="-76200" lvl="0" marL="183515" marR="5080" rtl="0" algn="just">
              <a:lnSpc>
                <a:spcPct val="114999"/>
              </a:lnSpc>
              <a:spcBef>
                <a:spcPts val="300"/>
              </a:spcBef>
              <a:spcAft>
                <a:spcPts val="0"/>
              </a:spcAft>
              <a:buClr>
                <a:srgbClr val="244061"/>
              </a:buClr>
              <a:buSzPts val="1200"/>
              <a:buFont typeface="Arial"/>
              <a:buChar char="•"/>
            </a:pPr>
            <a:r>
              <a:rPr lang="en-US" sz="1200">
                <a:solidFill>
                  <a:srgbClr val="244061"/>
                </a:solidFill>
                <a:latin typeface="Arial"/>
                <a:ea typeface="Arial"/>
                <a:cs typeface="Arial"/>
                <a:sym typeface="Arial"/>
              </a:rPr>
              <a:t>Silhouette score for a set of sample data points is used to measure how  dense and well-separated the clusters are.</a:t>
            </a:r>
            <a:endParaRPr sz="1200">
              <a:solidFill>
                <a:srgbClr val="244061"/>
              </a:solidFill>
              <a:latin typeface="Arial"/>
              <a:ea typeface="Arial"/>
              <a:cs typeface="Arial"/>
              <a:sym typeface="Arial"/>
            </a:endParaRPr>
          </a:p>
          <a:p>
            <a:pPr indent="-323850" lvl="0" marL="402590" marR="5080" rtl="0" algn="l">
              <a:lnSpc>
                <a:spcPct val="114999"/>
              </a:lnSpc>
              <a:spcBef>
                <a:spcPts val="300"/>
              </a:spcBef>
              <a:spcAft>
                <a:spcPts val="0"/>
              </a:spcAft>
              <a:buClr>
                <a:schemeClr val="dk1"/>
              </a:buClr>
              <a:buSzPts val="1050"/>
              <a:buFont typeface="Calibri"/>
              <a:buNone/>
            </a:pPr>
            <a:r>
              <a:t/>
            </a:r>
            <a:endParaRPr sz="1050">
              <a:solidFill>
                <a:schemeClr val="dk1"/>
              </a:solidFill>
              <a:latin typeface="Arial"/>
              <a:ea typeface="Arial"/>
              <a:cs typeface="Arial"/>
              <a:sym typeface="Arial"/>
            </a:endParaRPr>
          </a:p>
        </p:txBody>
      </p:sp>
      <p:sp>
        <p:nvSpPr>
          <p:cNvPr id="277" name="Google Shape;277;p35"/>
          <p:cNvSpPr txBox="1"/>
          <p:nvPr/>
        </p:nvSpPr>
        <p:spPr>
          <a:xfrm>
            <a:off x="685800" y="5086350"/>
            <a:ext cx="8458200" cy="276999"/>
          </a:xfrm>
          <a:prstGeom prst="rect">
            <a:avLst/>
          </a:prstGeom>
          <a:noFill/>
          <a:ln>
            <a:noFill/>
          </a:ln>
        </p:spPr>
        <p:txBody>
          <a:bodyPr anchorCtr="0" anchor="t" bIns="45700" lIns="91425" spcFirstLastPara="1" rIns="91425" wrap="square" tIns="45700">
            <a:spAutoFit/>
          </a:bodyPr>
          <a:lstStyle/>
          <a:p>
            <a:pPr indent="0" lvl="0" marL="12700" marR="0" rtl="0" algn="l">
              <a:lnSpc>
                <a:spcPct val="100000"/>
              </a:lnSpc>
              <a:spcBef>
                <a:spcPts val="0"/>
              </a:spcBef>
              <a:spcAft>
                <a:spcPts val="0"/>
              </a:spcAft>
              <a:buNone/>
            </a:pPr>
            <a:r>
              <a:rPr lang="en-US" sz="1200">
                <a:solidFill>
                  <a:srgbClr val="0D3A45"/>
                </a:solidFill>
                <a:latin typeface="Arial"/>
                <a:ea typeface="Arial"/>
                <a:cs typeface="Arial"/>
                <a:sym typeface="Arial"/>
              </a:rPr>
              <a:t>.</a:t>
            </a:r>
            <a:endParaRPr sz="1200">
              <a:solidFill>
                <a:schemeClr val="dk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 name="Shape 56"/>
        <p:cNvGrpSpPr/>
        <p:nvPr/>
      </p:nvGrpSpPr>
      <p:grpSpPr>
        <a:xfrm>
          <a:off x="0" y="0"/>
          <a:ext cx="0" cy="0"/>
          <a:chOff x="0" y="0"/>
          <a:chExt cx="0" cy="0"/>
        </a:xfrm>
      </p:grpSpPr>
      <p:sp>
        <p:nvSpPr>
          <p:cNvPr id="57" name="Google Shape;57;p9"/>
          <p:cNvSpPr/>
          <p:nvPr/>
        </p:nvSpPr>
        <p:spPr>
          <a:xfrm>
            <a:off x="167005" y="57113"/>
            <a:ext cx="8976995" cy="5143500"/>
          </a:xfrm>
          <a:custGeom>
            <a:rect b="b" l="l" r="r" t="t"/>
            <a:pathLst>
              <a:path extrusionOk="0" h="5143500" w="8976995">
                <a:moveTo>
                  <a:pt x="0" y="5143489"/>
                </a:moveTo>
                <a:lnTo>
                  <a:pt x="8976881" y="5143489"/>
                </a:lnTo>
                <a:lnTo>
                  <a:pt x="8976881" y="0"/>
                </a:lnTo>
                <a:lnTo>
                  <a:pt x="0" y="0"/>
                </a:lnTo>
                <a:lnTo>
                  <a:pt x="0" y="5143489"/>
                </a:lnTo>
                <a:close/>
              </a:path>
            </a:pathLst>
          </a:custGeom>
          <a:solidFill>
            <a:srgbClr val="F4FDFF"/>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8" name="Google Shape;58;p9"/>
          <p:cNvSpPr/>
          <p:nvPr/>
        </p:nvSpPr>
        <p:spPr>
          <a:xfrm>
            <a:off x="8602957" y="66524"/>
            <a:ext cx="348619" cy="357954"/>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nvGrpSpPr>
          <p:cNvPr id="59" name="Google Shape;59;p9"/>
          <p:cNvGrpSpPr/>
          <p:nvPr/>
        </p:nvGrpSpPr>
        <p:grpSpPr>
          <a:xfrm>
            <a:off x="554998" y="929548"/>
            <a:ext cx="767715" cy="1051560"/>
            <a:chOff x="554998" y="929548"/>
            <a:chExt cx="767715" cy="1051560"/>
          </a:xfrm>
        </p:grpSpPr>
        <p:sp>
          <p:nvSpPr>
            <p:cNvPr id="60" name="Google Shape;60;p9"/>
            <p:cNvSpPr/>
            <p:nvPr/>
          </p:nvSpPr>
          <p:spPr>
            <a:xfrm>
              <a:off x="554998" y="929548"/>
              <a:ext cx="767715" cy="1051560"/>
            </a:xfrm>
            <a:custGeom>
              <a:rect b="b" l="l" r="r" t="t"/>
              <a:pathLst>
                <a:path extrusionOk="0" h="1051560" w="767715">
                  <a:moveTo>
                    <a:pt x="383549" y="1051075"/>
                  </a:moveTo>
                  <a:lnTo>
                    <a:pt x="0" y="667526"/>
                  </a:lnTo>
                  <a:lnTo>
                    <a:pt x="0" y="0"/>
                  </a:lnTo>
                  <a:lnTo>
                    <a:pt x="383549" y="383549"/>
                  </a:lnTo>
                  <a:lnTo>
                    <a:pt x="767098" y="0"/>
                  </a:lnTo>
                  <a:lnTo>
                    <a:pt x="767098" y="667526"/>
                  </a:lnTo>
                  <a:lnTo>
                    <a:pt x="383549" y="1051075"/>
                  </a:lnTo>
                  <a:close/>
                </a:path>
              </a:pathLst>
            </a:custGeom>
            <a:solidFill>
              <a:srgbClr val="104F5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1" name="Google Shape;61;p9"/>
            <p:cNvSpPr/>
            <p:nvPr/>
          </p:nvSpPr>
          <p:spPr>
            <a:xfrm>
              <a:off x="554998" y="929548"/>
              <a:ext cx="767715" cy="1051560"/>
            </a:xfrm>
            <a:custGeom>
              <a:rect b="b" l="l" r="r" t="t"/>
              <a:pathLst>
                <a:path extrusionOk="0" h="1051560" w="767715">
                  <a:moveTo>
                    <a:pt x="767098" y="0"/>
                  </a:moveTo>
                  <a:lnTo>
                    <a:pt x="767098" y="667526"/>
                  </a:lnTo>
                  <a:lnTo>
                    <a:pt x="383549" y="1051075"/>
                  </a:lnTo>
                  <a:lnTo>
                    <a:pt x="0" y="667526"/>
                  </a:lnTo>
                  <a:lnTo>
                    <a:pt x="0" y="0"/>
                  </a:lnTo>
                  <a:lnTo>
                    <a:pt x="383549" y="383549"/>
                  </a:lnTo>
                  <a:lnTo>
                    <a:pt x="767098" y="0"/>
                  </a:lnTo>
                  <a:close/>
                </a:path>
              </a:pathLst>
            </a:custGeom>
            <a:noFill/>
            <a:ln cap="flat" cmpd="sng" w="25375">
              <a:solidFill>
                <a:srgbClr val="B80000"/>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2" name="Google Shape;62;p9"/>
          <p:cNvSpPr txBox="1"/>
          <p:nvPr/>
        </p:nvSpPr>
        <p:spPr>
          <a:xfrm>
            <a:off x="732180" y="1365106"/>
            <a:ext cx="412750" cy="16256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lang="en-US" sz="900">
                <a:solidFill>
                  <a:srgbClr val="F4FDFF"/>
                </a:solidFill>
                <a:latin typeface="Arial"/>
                <a:ea typeface="Arial"/>
                <a:cs typeface="Arial"/>
                <a:sym typeface="Arial"/>
              </a:rPr>
              <a:t>Netflix:</a:t>
            </a:r>
            <a:endParaRPr sz="900">
              <a:solidFill>
                <a:schemeClr val="dk1"/>
              </a:solidFill>
              <a:latin typeface="Arial"/>
              <a:ea typeface="Arial"/>
              <a:cs typeface="Arial"/>
              <a:sym typeface="Arial"/>
            </a:endParaRPr>
          </a:p>
        </p:txBody>
      </p:sp>
      <p:grpSp>
        <p:nvGrpSpPr>
          <p:cNvPr id="63" name="Google Shape;63;p9"/>
          <p:cNvGrpSpPr/>
          <p:nvPr/>
        </p:nvGrpSpPr>
        <p:grpSpPr>
          <a:xfrm>
            <a:off x="1321962" y="929543"/>
            <a:ext cx="7105015" cy="683260"/>
            <a:chOff x="1321962" y="929543"/>
            <a:chExt cx="7105015" cy="683260"/>
          </a:xfrm>
        </p:grpSpPr>
        <p:sp>
          <p:nvSpPr>
            <p:cNvPr id="64" name="Google Shape;64;p9"/>
            <p:cNvSpPr/>
            <p:nvPr/>
          </p:nvSpPr>
          <p:spPr>
            <a:xfrm>
              <a:off x="1321962" y="929543"/>
              <a:ext cx="7105015" cy="683260"/>
            </a:xfrm>
            <a:custGeom>
              <a:rect b="b" l="l" r="r" t="t"/>
              <a:pathLst>
                <a:path extrusionOk="0" h="683260" w="7105015">
                  <a:moveTo>
                    <a:pt x="6991046" y="683076"/>
                  </a:moveTo>
                  <a:lnTo>
                    <a:pt x="0" y="683073"/>
                  </a:lnTo>
                  <a:lnTo>
                    <a:pt x="9" y="0"/>
                  </a:lnTo>
                  <a:lnTo>
                    <a:pt x="6991046" y="7"/>
                  </a:lnTo>
                  <a:lnTo>
                    <a:pt x="7035360" y="8954"/>
                  </a:lnTo>
                  <a:lnTo>
                    <a:pt x="7071549" y="33352"/>
                  </a:lnTo>
                  <a:lnTo>
                    <a:pt x="7095948" y="69539"/>
                  </a:lnTo>
                  <a:lnTo>
                    <a:pt x="7104895" y="113854"/>
                  </a:lnTo>
                  <a:lnTo>
                    <a:pt x="7104895" y="569228"/>
                  </a:lnTo>
                  <a:lnTo>
                    <a:pt x="7096227" y="612796"/>
                  </a:lnTo>
                  <a:lnTo>
                    <a:pt x="7071545" y="649731"/>
                  </a:lnTo>
                  <a:lnTo>
                    <a:pt x="7034614" y="674409"/>
                  </a:lnTo>
                  <a:lnTo>
                    <a:pt x="6991046" y="683076"/>
                  </a:lnTo>
                  <a:close/>
                </a:path>
              </a:pathLst>
            </a:custGeom>
            <a:solidFill>
              <a:srgbClr val="EBCACA">
                <a:alpha val="89411"/>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5" name="Google Shape;65;p9"/>
            <p:cNvSpPr/>
            <p:nvPr/>
          </p:nvSpPr>
          <p:spPr>
            <a:xfrm>
              <a:off x="1321962" y="929543"/>
              <a:ext cx="7105015" cy="683260"/>
            </a:xfrm>
            <a:custGeom>
              <a:rect b="b" l="l" r="r" t="t"/>
              <a:pathLst>
                <a:path extrusionOk="0" h="683260" w="7105015">
                  <a:moveTo>
                    <a:pt x="7104895" y="113854"/>
                  </a:moveTo>
                  <a:lnTo>
                    <a:pt x="7104895" y="569228"/>
                  </a:lnTo>
                  <a:lnTo>
                    <a:pt x="7102687" y="591543"/>
                  </a:lnTo>
                  <a:lnTo>
                    <a:pt x="7096226" y="612796"/>
                  </a:lnTo>
                  <a:lnTo>
                    <a:pt x="7071545" y="649731"/>
                  </a:lnTo>
                  <a:lnTo>
                    <a:pt x="7034614" y="674409"/>
                  </a:lnTo>
                  <a:lnTo>
                    <a:pt x="6991045" y="683076"/>
                  </a:lnTo>
                  <a:lnTo>
                    <a:pt x="4" y="683076"/>
                  </a:lnTo>
                  <a:lnTo>
                    <a:pt x="4" y="7"/>
                  </a:lnTo>
                  <a:lnTo>
                    <a:pt x="6991045" y="7"/>
                  </a:lnTo>
                  <a:lnTo>
                    <a:pt x="7035360" y="8954"/>
                  </a:lnTo>
                  <a:lnTo>
                    <a:pt x="7071548" y="33352"/>
                  </a:lnTo>
                  <a:lnTo>
                    <a:pt x="7095948" y="69539"/>
                  </a:lnTo>
                  <a:lnTo>
                    <a:pt x="7104895" y="113854"/>
                  </a:lnTo>
                  <a:close/>
                </a:path>
              </a:pathLst>
            </a:custGeom>
            <a:noFill/>
            <a:ln cap="flat" cmpd="sng" w="25375">
              <a:solidFill>
                <a:srgbClr val="CC0000"/>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6" name="Google Shape;66;p9"/>
            <p:cNvSpPr/>
            <p:nvPr/>
          </p:nvSpPr>
          <p:spPr>
            <a:xfrm>
              <a:off x="1388770" y="1027836"/>
              <a:ext cx="6898005" cy="360680"/>
            </a:xfrm>
            <a:custGeom>
              <a:rect b="b" l="l" r="r" t="t"/>
              <a:pathLst>
                <a:path extrusionOk="0" h="360680" w="6898005">
                  <a:moveTo>
                    <a:pt x="6771297" y="0"/>
                  </a:moveTo>
                  <a:lnTo>
                    <a:pt x="0" y="0"/>
                  </a:lnTo>
                  <a:lnTo>
                    <a:pt x="0" y="167640"/>
                  </a:lnTo>
                  <a:lnTo>
                    <a:pt x="6771297" y="167640"/>
                  </a:lnTo>
                  <a:lnTo>
                    <a:pt x="6771297" y="0"/>
                  </a:lnTo>
                  <a:close/>
                </a:path>
                <a:path extrusionOk="0" h="360680" w="6898005">
                  <a:moveTo>
                    <a:pt x="6897802" y="192786"/>
                  </a:moveTo>
                  <a:lnTo>
                    <a:pt x="0" y="192786"/>
                  </a:lnTo>
                  <a:lnTo>
                    <a:pt x="0" y="360426"/>
                  </a:lnTo>
                  <a:lnTo>
                    <a:pt x="6897802" y="360426"/>
                  </a:lnTo>
                  <a:lnTo>
                    <a:pt x="6897802" y="192786"/>
                  </a:lnTo>
                  <a:close/>
                </a:path>
              </a:pathLst>
            </a:custGeom>
            <a:solidFill>
              <a:srgbClr val="EBCACA"/>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67" name="Google Shape;67;p9"/>
          <p:cNvSpPr txBox="1"/>
          <p:nvPr/>
        </p:nvSpPr>
        <p:spPr>
          <a:xfrm>
            <a:off x="1376070" y="984393"/>
            <a:ext cx="6922134" cy="411480"/>
          </a:xfrm>
          <a:prstGeom prst="rect">
            <a:avLst/>
          </a:prstGeom>
          <a:noFill/>
          <a:ln>
            <a:noFill/>
          </a:ln>
        </p:spPr>
        <p:txBody>
          <a:bodyPr anchorCtr="0" anchor="t" bIns="0" lIns="0" spcFirstLastPara="1" rIns="0" wrap="square" tIns="12700">
            <a:spAutoFit/>
          </a:bodyPr>
          <a:lstStyle/>
          <a:p>
            <a:pPr indent="0" lvl="0" marL="12700" marR="5080" rtl="0" algn="l">
              <a:lnSpc>
                <a:spcPct val="114999"/>
              </a:lnSpc>
              <a:spcBef>
                <a:spcPts val="0"/>
              </a:spcBef>
              <a:spcAft>
                <a:spcPts val="0"/>
              </a:spcAft>
              <a:buNone/>
            </a:pPr>
            <a:r>
              <a:rPr lang="en-US" sz="1100">
                <a:solidFill>
                  <a:schemeClr val="dk1"/>
                </a:solidFill>
                <a:latin typeface="Arial"/>
                <a:ea typeface="Arial"/>
                <a:cs typeface="Arial"/>
                <a:sym typeface="Arial"/>
              </a:rPr>
              <a:t>Netflix is a company that manages a large collection of TV shows and movies, streaming it anytime via online.  This business is profitable because users make a monthly payment to access the platform. However, customers</a:t>
            </a:r>
            <a:endParaRPr/>
          </a:p>
        </p:txBody>
      </p:sp>
      <p:sp>
        <p:nvSpPr>
          <p:cNvPr id="68" name="Google Shape;68;p9"/>
          <p:cNvSpPr/>
          <p:nvPr/>
        </p:nvSpPr>
        <p:spPr>
          <a:xfrm>
            <a:off x="1388770" y="1413399"/>
            <a:ext cx="2592070" cy="167640"/>
          </a:xfrm>
          <a:custGeom>
            <a:rect b="b" l="l" r="r" t="t"/>
            <a:pathLst>
              <a:path extrusionOk="0" h="167640" w="2592070">
                <a:moveTo>
                  <a:pt x="2591604" y="167639"/>
                </a:moveTo>
                <a:lnTo>
                  <a:pt x="0" y="167639"/>
                </a:lnTo>
                <a:lnTo>
                  <a:pt x="0" y="0"/>
                </a:lnTo>
                <a:lnTo>
                  <a:pt x="2591604" y="0"/>
                </a:lnTo>
                <a:lnTo>
                  <a:pt x="2591604" y="167639"/>
                </a:lnTo>
                <a:close/>
              </a:path>
            </a:pathLst>
          </a:custGeom>
          <a:solidFill>
            <a:srgbClr val="EBCACA"/>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69" name="Google Shape;69;p9"/>
          <p:cNvSpPr txBox="1"/>
          <p:nvPr/>
        </p:nvSpPr>
        <p:spPr>
          <a:xfrm>
            <a:off x="1376070" y="1395111"/>
            <a:ext cx="2616200" cy="19304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lang="en-US" sz="1100">
                <a:solidFill>
                  <a:schemeClr val="dk1"/>
                </a:solidFill>
                <a:latin typeface="Arial"/>
                <a:ea typeface="Arial"/>
                <a:cs typeface="Arial"/>
                <a:sym typeface="Arial"/>
              </a:rPr>
              <a:t>can cancel their subscriptions at any time.</a:t>
            </a:r>
            <a:endParaRPr sz="1100">
              <a:solidFill>
                <a:schemeClr val="dk1"/>
              </a:solidFill>
              <a:latin typeface="Arial"/>
              <a:ea typeface="Arial"/>
              <a:cs typeface="Arial"/>
              <a:sym typeface="Arial"/>
            </a:endParaRPr>
          </a:p>
        </p:txBody>
      </p:sp>
      <p:grpSp>
        <p:nvGrpSpPr>
          <p:cNvPr id="70" name="Google Shape;70;p9"/>
          <p:cNvGrpSpPr/>
          <p:nvPr/>
        </p:nvGrpSpPr>
        <p:grpSpPr>
          <a:xfrm>
            <a:off x="567154" y="2364533"/>
            <a:ext cx="7871959" cy="1051560"/>
            <a:chOff x="555023" y="2344385"/>
            <a:chExt cx="7871959" cy="1051560"/>
          </a:xfrm>
        </p:grpSpPr>
        <p:sp>
          <p:nvSpPr>
            <p:cNvPr id="71" name="Google Shape;71;p9"/>
            <p:cNvSpPr/>
            <p:nvPr/>
          </p:nvSpPr>
          <p:spPr>
            <a:xfrm>
              <a:off x="555023" y="2367245"/>
              <a:ext cx="767715" cy="1028700"/>
            </a:xfrm>
            <a:custGeom>
              <a:rect b="b" l="l" r="r" t="t"/>
              <a:pathLst>
                <a:path extrusionOk="0" h="1028700" w="767715">
                  <a:moveTo>
                    <a:pt x="383549" y="1028622"/>
                  </a:moveTo>
                  <a:lnTo>
                    <a:pt x="0" y="645073"/>
                  </a:lnTo>
                  <a:lnTo>
                    <a:pt x="0" y="0"/>
                  </a:lnTo>
                  <a:lnTo>
                    <a:pt x="383549" y="383549"/>
                  </a:lnTo>
                  <a:lnTo>
                    <a:pt x="767098" y="0"/>
                  </a:lnTo>
                  <a:lnTo>
                    <a:pt x="767098" y="645073"/>
                  </a:lnTo>
                  <a:lnTo>
                    <a:pt x="383549" y="1028622"/>
                  </a:lnTo>
                  <a:close/>
                </a:path>
              </a:pathLst>
            </a:custGeom>
            <a:solidFill>
              <a:srgbClr val="104F5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2" name="Google Shape;72;p9"/>
            <p:cNvSpPr/>
            <p:nvPr/>
          </p:nvSpPr>
          <p:spPr>
            <a:xfrm>
              <a:off x="555023" y="2344385"/>
              <a:ext cx="767715" cy="1051560"/>
            </a:xfrm>
            <a:custGeom>
              <a:rect b="b" l="l" r="r" t="t"/>
              <a:pathLst>
                <a:path extrusionOk="0" h="1028700" w="767715">
                  <a:moveTo>
                    <a:pt x="767098" y="0"/>
                  </a:moveTo>
                  <a:lnTo>
                    <a:pt x="767098" y="645073"/>
                  </a:lnTo>
                  <a:lnTo>
                    <a:pt x="383549" y="1028622"/>
                  </a:lnTo>
                  <a:lnTo>
                    <a:pt x="0" y="645073"/>
                  </a:lnTo>
                  <a:lnTo>
                    <a:pt x="0" y="0"/>
                  </a:lnTo>
                  <a:lnTo>
                    <a:pt x="383549" y="383549"/>
                  </a:lnTo>
                  <a:lnTo>
                    <a:pt x="767098" y="0"/>
                  </a:lnTo>
                  <a:close/>
                </a:path>
              </a:pathLst>
            </a:custGeom>
            <a:noFill/>
            <a:ln cap="flat" cmpd="sng" w="25375">
              <a:solidFill>
                <a:srgbClr val="B80000"/>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3" name="Google Shape;73;p9"/>
            <p:cNvSpPr/>
            <p:nvPr/>
          </p:nvSpPr>
          <p:spPr>
            <a:xfrm>
              <a:off x="1321967" y="2355692"/>
              <a:ext cx="7105015" cy="631825"/>
            </a:xfrm>
            <a:custGeom>
              <a:rect b="b" l="l" r="r" t="t"/>
              <a:pathLst>
                <a:path extrusionOk="0" h="631825" w="7105015">
                  <a:moveTo>
                    <a:pt x="6999666" y="631276"/>
                  </a:moveTo>
                  <a:lnTo>
                    <a:pt x="0" y="631276"/>
                  </a:lnTo>
                  <a:lnTo>
                    <a:pt x="7" y="0"/>
                  </a:lnTo>
                  <a:lnTo>
                    <a:pt x="6999666" y="4"/>
                  </a:lnTo>
                  <a:lnTo>
                    <a:pt x="7040628" y="8273"/>
                  </a:lnTo>
                  <a:lnTo>
                    <a:pt x="7074075" y="30821"/>
                  </a:lnTo>
                  <a:lnTo>
                    <a:pt x="7096623" y="64264"/>
                  </a:lnTo>
                  <a:lnTo>
                    <a:pt x="7104890" y="105219"/>
                  </a:lnTo>
                  <a:lnTo>
                    <a:pt x="7104890" y="526076"/>
                  </a:lnTo>
                  <a:lnTo>
                    <a:pt x="7096884" y="566332"/>
                  </a:lnTo>
                  <a:lnTo>
                    <a:pt x="7074065" y="600476"/>
                  </a:lnTo>
                  <a:lnTo>
                    <a:pt x="7039941" y="623273"/>
                  </a:lnTo>
                  <a:lnTo>
                    <a:pt x="6999666" y="631276"/>
                  </a:lnTo>
                  <a:close/>
                </a:path>
              </a:pathLst>
            </a:custGeom>
            <a:solidFill>
              <a:srgbClr val="EBCACA">
                <a:alpha val="89411"/>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4" name="Google Shape;74;p9"/>
            <p:cNvSpPr/>
            <p:nvPr/>
          </p:nvSpPr>
          <p:spPr>
            <a:xfrm>
              <a:off x="1321967" y="2355692"/>
              <a:ext cx="7105015" cy="631825"/>
            </a:xfrm>
            <a:custGeom>
              <a:rect b="b" l="l" r="r" t="t"/>
              <a:pathLst>
                <a:path extrusionOk="0" h="631825" w="7105015">
                  <a:moveTo>
                    <a:pt x="7104890" y="105219"/>
                  </a:moveTo>
                  <a:lnTo>
                    <a:pt x="7104890" y="526076"/>
                  </a:lnTo>
                  <a:lnTo>
                    <a:pt x="7102851" y="546694"/>
                  </a:lnTo>
                  <a:lnTo>
                    <a:pt x="7096884" y="566332"/>
                  </a:lnTo>
                  <a:lnTo>
                    <a:pt x="7074065" y="600476"/>
                  </a:lnTo>
                  <a:lnTo>
                    <a:pt x="7039940" y="623273"/>
                  </a:lnTo>
                  <a:lnTo>
                    <a:pt x="6999665" y="631276"/>
                  </a:lnTo>
                  <a:lnTo>
                    <a:pt x="4" y="631276"/>
                  </a:lnTo>
                  <a:lnTo>
                    <a:pt x="4" y="4"/>
                  </a:lnTo>
                  <a:lnTo>
                    <a:pt x="6999665" y="4"/>
                  </a:lnTo>
                  <a:lnTo>
                    <a:pt x="7040628" y="8273"/>
                  </a:lnTo>
                  <a:lnTo>
                    <a:pt x="7074075" y="30821"/>
                  </a:lnTo>
                  <a:lnTo>
                    <a:pt x="7096623" y="64264"/>
                  </a:lnTo>
                  <a:lnTo>
                    <a:pt x="7104890" y="105219"/>
                  </a:lnTo>
                  <a:close/>
                </a:path>
              </a:pathLst>
            </a:custGeom>
            <a:noFill/>
            <a:ln cap="flat" cmpd="sng" w="25375">
              <a:solidFill>
                <a:srgbClr val="CC0000"/>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5" name="Google Shape;75;p9"/>
            <p:cNvSpPr/>
            <p:nvPr/>
          </p:nvSpPr>
          <p:spPr>
            <a:xfrm>
              <a:off x="1392565" y="2570036"/>
              <a:ext cx="2901950" cy="165100"/>
            </a:xfrm>
            <a:custGeom>
              <a:rect b="b" l="l" r="r" t="t"/>
              <a:pathLst>
                <a:path extrusionOk="0" h="165100" w="2901950">
                  <a:moveTo>
                    <a:pt x="2901619" y="164591"/>
                  </a:moveTo>
                  <a:lnTo>
                    <a:pt x="0" y="164591"/>
                  </a:lnTo>
                  <a:lnTo>
                    <a:pt x="0" y="0"/>
                  </a:lnTo>
                  <a:lnTo>
                    <a:pt x="2901619" y="0"/>
                  </a:lnTo>
                  <a:lnTo>
                    <a:pt x="2901619" y="164591"/>
                  </a:lnTo>
                  <a:close/>
                </a:path>
              </a:pathLst>
            </a:custGeom>
            <a:solidFill>
              <a:srgbClr val="EBCACA"/>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76" name="Google Shape;76;p9"/>
          <p:cNvSpPr txBox="1"/>
          <p:nvPr/>
        </p:nvSpPr>
        <p:spPr>
          <a:xfrm>
            <a:off x="554454" y="2536609"/>
            <a:ext cx="3750310" cy="461009"/>
          </a:xfrm>
          <a:prstGeom prst="rect">
            <a:avLst/>
          </a:prstGeom>
          <a:noFill/>
          <a:ln>
            <a:noFill/>
          </a:ln>
        </p:spPr>
        <p:txBody>
          <a:bodyPr anchorCtr="0" anchor="t" bIns="0" lIns="0" spcFirstLastPara="1" rIns="0" wrap="square" tIns="12700">
            <a:spAutoFit/>
          </a:bodyPr>
          <a:lstStyle/>
          <a:p>
            <a:pPr indent="-92075" lvl="0" marL="929005" marR="0" rtl="0" algn="l">
              <a:lnSpc>
                <a:spcPct val="100000"/>
              </a:lnSpc>
              <a:spcBef>
                <a:spcPts val="0"/>
              </a:spcBef>
              <a:spcAft>
                <a:spcPts val="0"/>
              </a:spcAft>
              <a:buClr>
                <a:schemeClr val="dk1"/>
              </a:buClr>
              <a:buSzPts val="1200"/>
              <a:buFont typeface="Times New Roman"/>
              <a:buChar char="•"/>
            </a:pPr>
            <a:r>
              <a:rPr lang="en-US" sz="1200">
                <a:solidFill>
                  <a:schemeClr val="dk1"/>
                </a:solidFill>
                <a:latin typeface="Times New Roman"/>
                <a:ea typeface="Times New Roman"/>
                <a:cs typeface="Times New Roman"/>
                <a:sym typeface="Times New Roman"/>
              </a:rPr>
              <a:t>Unsupervised Machine Learning (Clustering)</a:t>
            </a:r>
            <a:endParaRPr/>
          </a:p>
          <a:p>
            <a:pPr indent="0" lvl="0" marL="12700" marR="0" rtl="0" algn="l">
              <a:lnSpc>
                <a:spcPct val="100000"/>
              </a:lnSpc>
              <a:spcBef>
                <a:spcPts val="910"/>
              </a:spcBef>
              <a:spcAft>
                <a:spcPts val="0"/>
              </a:spcAft>
              <a:buNone/>
            </a:pPr>
            <a:r>
              <a:rPr b="1" lang="en-US" sz="900">
                <a:solidFill>
                  <a:srgbClr val="F4FDFF"/>
                </a:solidFill>
                <a:latin typeface="Arial"/>
                <a:ea typeface="Arial"/>
                <a:cs typeface="Arial"/>
                <a:sym typeface="Arial"/>
              </a:rPr>
              <a:t>Methodology</a:t>
            </a:r>
            <a:r>
              <a:rPr lang="en-US" sz="900">
                <a:solidFill>
                  <a:srgbClr val="F4FDFF"/>
                </a:solidFill>
                <a:latin typeface="Arial"/>
                <a:ea typeface="Arial"/>
                <a:cs typeface="Arial"/>
                <a:sym typeface="Arial"/>
              </a:rPr>
              <a:t>:</a:t>
            </a:r>
            <a:endParaRPr sz="900">
              <a:solidFill>
                <a:schemeClr val="dk1"/>
              </a:solidFill>
              <a:latin typeface="Arial"/>
              <a:ea typeface="Arial"/>
              <a:cs typeface="Arial"/>
              <a:sym typeface="Arial"/>
            </a:endParaRPr>
          </a:p>
        </p:txBody>
      </p:sp>
      <p:grpSp>
        <p:nvGrpSpPr>
          <p:cNvPr id="77" name="Google Shape;77;p9"/>
          <p:cNvGrpSpPr/>
          <p:nvPr/>
        </p:nvGrpSpPr>
        <p:grpSpPr>
          <a:xfrm>
            <a:off x="554998" y="3653592"/>
            <a:ext cx="767715" cy="1051560"/>
            <a:chOff x="554998" y="3653592"/>
            <a:chExt cx="767715" cy="1051560"/>
          </a:xfrm>
        </p:grpSpPr>
        <p:sp>
          <p:nvSpPr>
            <p:cNvPr id="78" name="Google Shape;78;p9"/>
            <p:cNvSpPr/>
            <p:nvPr/>
          </p:nvSpPr>
          <p:spPr>
            <a:xfrm>
              <a:off x="554998" y="3653592"/>
              <a:ext cx="767715" cy="1051560"/>
            </a:xfrm>
            <a:custGeom>
              <a:rect b="b" l="l" r="r" t="t"/>
              <a:pathLst>
                <a:path extrusionOk="0" h="1051560" w="767715">
                  <a:moveTo>
                    <a:pt x="383549" y="1051072"/>
                  </a:moveTo>
                  <a:lnTo>
                    <a:pt x="0" y="667523"/>
                  </a:lnTo>
                  <a:lnTo>
                    <a:pt x="0" y="0"/>
                  </a:lnTo>
                  <a:lnTo>
                    <a:pt x="383549" y="383549"/>
                  </a:lnTo>
                  <a:lnTo>
                    <a:pt x="767098" y="0"/>
                  </a:lnTo>
                  <a:lnTo>
                    <a:pt x="767098" y="667523"/>
                  </a:lnTo>
                  <a:lnTo>
                    <a:pt x="383549" y="1051072"/>
                  </a:lnTo>
                  <a:close/>
                </a:path>
              </a:pathLst>
            </a:custGeom>
            <a:solidFill>
              <a:srgbClr val="104F5B"/>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79" name="Google Shape;79;p9"/>
            <p:cNvSpPr/>
            <p:nvPr/>
          </p:nvSpPr>
          <p:spPr>
            <a:xfrm>
              <a:off x="554998" y="3653592"/>
              <a:ext cx="767715" cy="1051560"/>
            </a:xfrm>
            <a:custGeom>
              <a:rect b="b" l="l" r="r" t="t"/>
              <a:pathLst>
                <a:path extrusionOk="0" h="1051560" w="767715">
                  <a:moveTo>
                    <a:pt x="767098" y="0"/>
                  </a:moveTo>
                  <a:lnTo>
                    <a:pt x="767098" y="667523"/>
                  </a:lnTo>
                  <a:lnTo>
                    <a:pt x="383549" y="1051072"/>
                  </a:lnTo>
                  <a:lnTo>
                    <a:pt x="0" y="667523"/>
                  </a:lnTo>
                  <a:lnTo>
                    <a:pt x="0" y="0"/>
                  </a:lnTo>
                  <a:lnTo>
                    <a:pt x="383549" y="383549"/>
                  </a:lnTo>
                  <a:lnTo>
                    <a:pt x="767098" y="0"/>
                  </a:lnTo>
                  <a:close/>
                </a:path>
              </a:pathLst>
            </a:custGeom>
            <a:noFill/>
            <a:ln cap="flat" cmpd="sng" w="25375">
              <a:solidFill>
                <a:srgbClr val="B80000"/>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0" name="Google Shape;80;p9"/>
          <p:cNvSpPr txBox="1"/>
          <p:nvPr/>
        </p:nvSpPr>
        <p:spPr>
          <a:xfrm>
            <a:off x="655859" y="4089155"/>
            <a:ext cx="565785" cy="16256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None/>
            </a:pPr>
            <a:r>
              <a:rPr b="1" lang="en-US" sz="900">
                <a:solidFill>
                  <a:srgbClr val="F4FDFF"/>
                </a:solidFill>
                <a:latin typeface="Arial"/>
                <a:ea typeface="Arial"/>
                <a:cs typeface="Arial"/>
                <a:sym typeface="Arial"/>
              </a:rPr>
              <a:t>Database</a:t>
            </a:r>
            <a:r>
              <a:rPr lang="en-US" sz="900">
                <a:solidFill>
                  <a:srgbClr val="F4FDFF"/>
                </a:solidFill>
                <a:latin typeface="Arial"/>
                <a:ea typeface="Arial"/>
                <a:cs typeface="Arial"/>
                <a:sym typeface="Arial"/>
              </a:rPr>
              <a:t>:</a:t>
            </a:r>
            <a:endParaRPr sz="900">
              <a:solidFill>
                <a:schemeClr val="dk1"/>
              </a:solidFill>
              <a:latin typeface="Arial"/>
              <a:ea typeface="Arial"/>
              <a:cs typeface="Arial"/>
              <a:sym typeface="Arial"/>
            </a:endParaRPr>
          </a:p>
        </p:txBody>
      </p:sp>
      <p:grpSp>
        <p:nvGrpSpPr>
          <p:cNvPr id="81" name="Google Shape;81;p9"/>
          <p:cNvGrpSpPr/>
          <p:nvPr/>
        </p:nvGrpSpPr>
        <p:grpSpPr>
          <a:xfrm>
            <a:off x="1321962" y="3653592"/>
            <a:ext cx="7105015" cy="683260"/>
            <a:chOff x="1321962" y="3653592"/>
            <a:chExt cx="7105015" cy="683260"/>
          </a:xfrm>
        </p:grpSpPr>
        <p:sp>
          <p:nvSpPr>
            <p:cNvPr id="82" name="Google Shape;82;p9"/>
            <p:cNvSpPr/>
            <p:nvPr/>
          </p:nvSpPr>
          <p:spPr>
            <a:xfrm>
              <a:off x="1321962" y="3653592"/>
              <a:ext cx="7105015" cy="683260"/>
            </a:xfrm>
            <a:custGeom>
              <a:rect b="b" l="l" r="r" t="t"/>
              <a:pathLst>
                <a:path extrusionOk="0" h="683260" w="7105015">
                  <a:moveTo>
                    <a:pt x="6991046" y="683073"/>
                  </a:moveTo>
                  <a:lnTo>
                    <a:pt x="0" y="683073"/>
                  </a:lnTo>
                  <a:lnTo>
                    <a:pt x="4" y="0"/>
                  </a:lnTo>
                  <a:lnTo>
                    <a:pt x="6991046" y="0"/>
                  </a:lnTo>
                  <a:lnTo>
                    <a:pt x="7035360" y="8947"/>
                  </a:lnTo>
                  <a:lnTo>
                    <a:pt x="7071549" y="33346"/>
                  </a:lnTo>
                  <a:lnTo>
                    <a:pt x="7095948" y="69535"/>
                  </a:lnTo>
                  <a:lnTo>
                    <a:pt x="7104895" y="113849"/>
                  </a:lnTo>
                  <a:lnTo>
                    <a:pt x="7104895" y="569223"/>
                  </a:lnTo>
                  <a:lnTo>
                    <a:pt x="7096227" y="612792"/>
                  </a:lnTo>
                  <a:lnTo>
                    <a:pt x="7071545" y="649723"/>
                  </a:lnTo>
                  <a:lnTo>
                    <a:pt x="7034614" y="674404"/>
                  </a:lnTo>
                  <a:lnTo>
                    <a:pt x="6991046" y="683073"/>
                  </a:lnTo>
                  <a:close/>
                </a:path>
              </a:pathLst>
            </a:custGeom>
            <a:solidFill>
              <a:srgbClr val="EBCACA">
                <a:alpha val="89411"/>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3" name="Google Shape;83;p9"/>
            <p:cNvSpPr/>
            <p:nvPr/>
          </p:nvSpPr>
          <p:spPr>
            <a:xfrm>
              <a:off x="1321962" y="3653592"/>
              <a:ext cx="7105015" cy="683260"/>
            </a:xfrm>
            <a:custGeom>
              <a:rect b="b" l="l" r="r" t="t"/>
              <a:pathLst>
                <a:path extrusionOk="0" h="683260" w="7105015">
                  <a:moveTo>
                    <a:pt x="7104895" y="113849"/>
                  </a:moveTo>
                  <a:lnTo>
                    <a:pt x="7104895" y="569223"/>
                  </a:lnTo>
                  <a:lnTo>
                    <a:pt x="7102687" y="591540"/>
                  </a:lnTo>
                  <a:lnTo>
                    <a:pt x="7096226" y="612792"/>
                  </a:lnTo>
                  <a:lnTo>
                    <a:pt x="7071545" y="649723"/>
                  </a:lnTo>
                  <a:lnTo>
                    <a:pt x="7034614" y="674404"/>
                  </a:lnTo>
                  <a:lnTo>
                    <a:pt x="6991045" y="683073"/>
                  </a:lnTo>
                  <a:lnTo>
                    <a:pt x="4" y="683073"/>
                  </a:lnTo>
                  <a:lnTo>
                    <a:pt x="4" y="0"/>
                  </a:lnTo>
                  <a:lnTo>
                    <a:pt x="6991045" y="0"/>
                  </a:lnTo>
                  <a:lnTo>
                    <a:pt x="7035360" y="8947"/>
                  </a:lnTo>
                  <a:lnTo>
                    <a:pt x="7071548" y="33346"/>
                  </a:lnTo>
                  <a:lnTo>
                    <a:pt x="7095948" y="69535"/>
                  </a:lnTo>
                  <a:lnTo>
                    <a:pt x="7104895" y="113849"/>
                  </a:lnTo>
                  <a:close/>
                </a:path>
              </a:pathLst>
            </a:custGeom>
            <a:noFill/>
            <a:ln cap="flat" cmpd="sng" w="25375">
              <a:solidFill>
                <a:srgbClr val="CC0000"/>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grpSp>
      <p:sp>
        <p:nvSpPr>
          <p:cNvPr id="84" name="Google Shape;84;p9"/>
          <p:cNvSpPr txBox="1"/>
          <p:nvPr/>
        </p:nvSpPr>
        <p:spPr>
          <a:xfrm>
            <a:off x="1379865" y="3714783"/>
            <a:ext cx="1942464" cy="537845"/>
          </a:xfrm>
          <a:prstGeom prst="rect">
            <a:avLst/>
          </a:prstGeom>
          <a:noFill/>
          <a:ln>
            <a:noFill/>
          </a:ln>
        </p:spPr>
        <p:txBody>
          <a:bodyPr anchorCtr="0" anchor="t" bIns="0" lIns="0" spcFirstLastPara="1" rIns="0" wrap="square" tIns="12700">
            <a:spAutoFit/>
          </a:bodyPr>
          <a:lstStyle/>
          <a:p>
            <a:pPr indent="-69849" lvl="0" marL="66675" marR="0" rtl="0" algn="l">
              <a:lnSpc>
                <a:spcPct val="114166"/>
              </a:lnSpc>
              <a:spcBef>
                <a:spcPts val="0"/>
              </a:spcBef>
              <a:spcAft>
                <a:spcPts val="0"/>
              </a:spcAft>
              <a:buClr>
                <a:schemeClr val="dk1"/>
              </a:buClr>
              <a:buSzPts val="1100"/>
              <a:buFont typeface="Times New Roman"/>
              <a:buChar char="•"/>
            </a:pPr>
            <a:r>
              <a:rPr lang="en-US" sz="1200">
                <a:solidFill>
                  <a:schemeClr val="dk1"/>
                </a:solidFill>
                <a:latin typeface="Times New Roman"/>
                <a:ea typeface="Times New Roman"/>
                <a:cs typeface="Times New Roman"/>
                <a:sym typeface="Times New Roman"/>
              </a:rPr>
              <a:t>Netflix Movies and TV Shows</a:t>
            </a:r>
            <a:endParaRPr sz="1200">
              <a:solidFill>
                <a:schemeClr val="dk1"/>
              </a:solidFill>
              <a:latin typeface="Times New Roman"/>
              <a:ea typeface="Times New Roman"/>
              <a:cs typeface="Times New Roman"/>
              <a:sym typeface="Times New Roman"/>
            </a:endParaRPr>
          </a:p>
          <a:p>
            <a:pPr indent="-69849" lvl="0" marL="66675" marR="0" rtl="0" algn="l">
              <a:lnSpc>
                <a:spcPct val="107916"/>
              </a:lnSpc>
              <a:spcBef>
                <a:spcPts val="0"/>
              </a:spcBef>
              <a:spcAft>
                <a:spcPts val="0"/>
              </a:spcAft>
              <a:buClr>
                <a:schemeClr val="dk1"/>
              </a:buClr>
              <a:buSzPts val="1100"/>
              <a:buFont typeface="Times New Roman"/>
              <a:buChar char="•"/>
            </a:pPr>
            <a:r>
              <a:rPr lang="en-US" sz="1200">
                <a:solidFill>
                  <a:schemeClr val="dk1"/>
                </a:solidFill>
                <a:latin typeface="Times New Roman"/>
                <a:ea typeface="Times New Roman"/>
                <a:cs typeface="Times New Roman"/>
                <a:sym typeface="Times New Roman"/>
              </a:rPr>
              <a:t>7787 rows and 12 columns</a:t>
            </a:r>
            <a:endParaRPr sz="1200">
              <a:solidFill>
                <a:schemeClr val="dk1"/>
              </a:solidFill>
              <a:latin typeface="Times New Roman"/>
              <a:ea typeface="Times New Roman"/>
              <a:cs typeface="Times New Roman"/>
              <a:sym typeface="Times New Roman"/>
            </a:endParaRPr>
          </a:p>
          <a:p>
            <a:pPr indent="-69849" lvl="0" marL="66675" marR="0" rtl="0" algn="l">
              <a:lnSpc>
                <a:spcPct val="114166"/>
              </a:lnSpc>
              <a:spcBef>
                <a:spcPts val="0"/>
              </a:spcBef>
              <a:spcAft>
                <a:spcPts val="0"/>
              </a:spcAft>
              <a:buClr>
                <a:schemeClr val="dk1"/>
              </a:buClr>
              <a:buSzPts val="1100"/>
              <a:buFont typeface="Times New Roman"/>
              <a:buChar char="•"/>
            </a:pPr>
            <a:r>
              <a:rPr lang="en-US" sz="1200">
                <a:solidFill>
                  <a:schemeClr val="dk1"/>
                </a:solidFill>
                <a:latin typeface="Times New Roman"/>
                <a:ea typeface="Times New Roman"/>
                <a:cs typeface="Times New Roman"/>
                <a:sym typeface="Times New Roman"/>
              </a:rPr>
              <a:t>Data from last decade</a:t>
            </a:r>
            <a:endParaRPr/>
          </a:p>
        </p:txBody>
      </p:sp>
      <p:sp>
        <p:nvSpPr>
          <p:cNvPr id="85" name="Google Shape;85;p9"/>
          <p:cNvSpPr/>
          <p:nvPr/>
        </p:nvSpPr>
        <p:spPr>
          <a:xfrm>
            <a:off x="0" y="0"/>
            <a:ext cx="167640" cy="5143500"/>
          </a:xfrm>
          <a:custGeom>
            <a:rect b="b" l="l" r="r" t="t"/>
            <a:pathLst>
              <a:path extrusionOk="0" h="5143500" w="167640">
                <a:moveTo>
                  <a:pt x="167099" y="5143489"/>
                </a:moveTo>
                <a:lnTo>
                  <a:pt x="0" y="5143489"/>
                </a:lnTo>
                <a:lnTo>
                  <a:pt x="0" y="0"/>
                </a:lnTo>
                <a:lnTo>
                  <a:pt x="167099" y="0"/>
                </a:lnTo>
                <a:lnTo>
                  <a:pt x="167099" y="5143489"/>
                </a:lnTo>
                <a:close/>
              </a:path>
            </a:pathLst>
          </a:custGeom>
          <a:solidFill>
            <a:srgbClr val="0E3B4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86" name="Google Shape;86;p9"/>
          <p:cNvSpPr txBox="1"/>
          <p:nvPr>
            <p:ph type="title"/>
          </p:nvPr>
        </p:nvSpPr>
        <p:spPr>
          <a:xfrm>
            <a:off x="550263" y="65782"/>
            <a:ext cx="4009538" cy="505267"/>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sz="3200"/>
              <a:t>Introduction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6"/>
          <p:cNvSpPr txBox="1"/>
          <p:nvPr>
            <p:ph type="title"/>
          </p:nvPr>
        </p:nvSpPr>
        <p:spPr>
          <a:xfrm>
            <a:off x="2480372" y="1686988"/>
            <a:ext cx="4176395" cy="1092200"/>
          </a:xfrm>
          <a:prstGeom prst="rect">
            <a:avLst/>
          </a:prstGeom>
          <a:noFill/>
          <a:ln>
            <a:noFill/>
          </a:ln>
        </p:spPr>
        <p:txBody>
          <a:bodyPr anchorCtr="0" anchor="t" bIns="0" lIns="0" spcFirstLastPara="1" rIns="0" wrap="square" tIns="12700">
            <a:spAutoFit/>
          </a:bodyPr>
          <a:lstStyle/>
          <a:p>
            <a:pPr indent="0" lvl="0" marL="12700" rtl="0" algn="ctr">
              <a:lnSpc>
                <a:spcPct val="100000"/>
              </a:lnSpc>
              <a:spcBef>
                <a:spcPts val="0"/>
              </a:spcBef>
              <a:spcAft>
                <a:spcPts val="0"/>
              </a:spcAft>
              <a:buNone/>
            </a:pPr>
            <a:r>
              <a:rPr lang="en-US" sz="7000">
                <a:latin typeface="Calibri"/>
                <a:ea typeface="Calibri"/>
                <a:cs typeface="Calibri"/>
                <a:sym typeface="Calibri"/>
              </a:rPr>
              <a:t>Thank you</a:t>
            </a:r>
            <a:endParaRPr sz="7000">
              <a:latin typeface="Calibri"/>
              <a:ea typeface="Calibri"/>
              <a:cs typeface="Calibri"/>
              <a:sym typeface="Calibri"/>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37"/>
          <p:cNvSpPr txBox="1"/>
          <p:nvPr>
            <p:ph type="title"/>
          </p:nvPr>
        </p:nvSpPr>
        <p:spPr>
          <a:xfrm>
            <a:off x="384732" y="1879849"/>
            <a:ext cx="4359910" cy="817880"/>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sz="5200">
                <a:latin typeface="Calibri"/>
                <a:ea typeface="Calibri"/>
                <a:cs typeface="Calibri"/>
                <a:sym typeface="Calibri"/>
              </a:rPr>
              <a:t>Time for Q&amp;A!!</a:t>
            </a:r>
            <a:endParaRPr sz="5200">
              <a:latin typeface="Calibri"/>
              <a:ea typeface="Calibri"/>
              <a:cs typeface="Calibri"/>
              <a:sym typeface="Calibri"/>
            </a:endParaRPr>
          </a:p>
        </p:txBody>
      </p:sp>
      <p:sp>
        <p:nvSpPr>
          <p:cNvPr id="288" name="Google Shape;288;p37"/>
          <p:cNvSpPr/>
          <p:nvPr/>
        </p:nvSpPr>
        <p:spPr>
          <a:xfrm>
            <a:off x="4572000" y="333127"/>
            <a:ext cx="4421316" cy="4578915"/>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0"/>
          <p:cNvSpPr txBox="1"/>
          <p:nvPr>
            <p:ph type="title"/>
          </p:nvPr>
        </p:nvSpPr>
        <p:spPr>
          <a:xfrm>
            <a:off x="381000" y="162762"/>
            <a:ext cx="4867250" cy="443070"/>
          </a:xfrm>
          <a:prstGeom prst="rect">
            <a:avLst/>
          </a:prstGeom>
          <a:noFill/>
          <a:ln>
            <a:noFill/>
          </a:ln>
        </p:spPr>
        <p:txBody>
          <a:bodyPr anchorCtr="0" anchor="t" bIns="0" lIns="0" spcFirstLastPara="1" rIns="0" wrap="square" tIns="12050">
            <a:spAutoFit/>
          </a:bodyPr>
          <a:lstStyle/>
          <a:p>
            <a:pPr indent="0" lvl="0" marL="12700" rtl="0" algn="l">
              <a:lnSpc>
                <a:spcPct val="100000"/>
              </a:lnSpc>
              <a:spcBef>
                <a:spcPts val="0"/>
              </a:spcBef>
              <a:spcAft>
                <a:spcPts val="0"/>
              </a:spcAft>
              <a:buNone/>
            </a:pPr>
            <a:r>
              <a:rPr lang="en-US" sz="2800"/>
              <a:t>Problem Statement</a:t>
            </a:r>
            <a:endParaRPr sz="2800">
              <a:latin typeface="Arial"/>
              <a:ea typeface="Arial"/>
              <a:cs typeface="Arial"/>
              <a:sym typeface="Arial"/>
            </a:endParaRPr>
          </a:p>
        </p:txBody>
      </p:sp>
      <p:sp>
        <p:nvSpPr>
          <p:cNvPr id="92" name="Google Shape;92;p10"/>
          <p:cNvSpPr txBox="1"/>
          <p:nvPr>
            <p:ph idx="1" type="body"/>
          </p:nvPr>
        </p:nvSpPr>
        <p:spPr>
          <a:xfrm>
            <a:off x="83882" y="706402"/>
            <a:ext cx="8679117" cy="4504566"/>
          </a:xfrm>
          <a:prstGeom prst="rect">
            <a:avLst/>
          </a:prstGeom>
          <a:noFill/>
          <a:ln>
            <a:noFill/>
          </a:ln>
        </p:spPr>
        <p:txBody>
          <a:bodyPr anchorCtr="0" anchor="t" bIns="0" lIns="0" spcFirstLastPara="1" rIns="0" wrap="square" tIns="13325">
            <a:spAutoFit/>
          </a:bodyPr>
          <a:lstStyle/>
          <a:p>
            <a:pPr indent="-285750" lvl="0" marL="398145" marR="126364" rtl="0" algn="l">
              <a:lnSpc>
                <a:spcPct val="114999"/>
              </a:lnSpc>
              <a:spcBef>
                <a:spcPts val="0"/>
              </a:spcBef>
              <a:spcAft>
                <a:spcPts val="0"/>
              </a:spcAft>
              <a:buClr>
                <a:srgbClr val="F5FCFF"/>
              </a:buClr>
              <a:buSzPts val="1600"/>
              <a:buFont typeface="Arial"/>
              <a:buChar char="•"/>
            </a:pPr>
            <a:r>
              <a:rPr lang="en-US" sz="1600">
                <a:solidFill>
                  <a:srgbClr val="244061"/>
                </a:solidFill>
              </a:rPr>
              <a:t>This dataset consists of tv shows and movies available on Netflix as of 2019. The dataset is collected from Flixable which is a third-party Netflix search  engine.</a:t>
            </a:r>
            <a:endParaRPr/>
          </a:p>
          <a:p>
            <a:pPr indent="-342900" lvl="0" marL="455930" rtl="0" algn="l">
              <a:lnSpc>
                <a:spcPct val="100000"/>
              </a:lnSpc>
              <a:spcBef>
                <a:spcPts val="320"/>
              </a:spcBef>
              <a:spcAft>
                <a:spcPts val="0"/>
              </a:spcAft>
              <a:buClr>
                <a:srgbClr val="F5FCFF"/>
              </a:buClr>
              <a:buSzPts val="1600"/>
              <a:buFont typeface="Arial"/>
              <a:buChar char="•"/>
            </a:pPr>
            <a:r>
              <a:rPr lang="en-US" sz="1600">
                <a:solidFill>
                  <a:srgbClr val="244061"/>
                </a:solidFill>
              </a:rPr>
              <a:t>In 2018, they released an interesting report which shows that the number of TV shows on Netflix has nearly tripled since 2010. The streaming service’s  number of movies has decreased by more than 2,000 titles since 2010, while  its number of TV shows has nearly tripled. It will be interesting to explore what  all other insights can be obtained from the same dataset.</a:t>
            </a:r>
            <a:endParaRPr sz="1600">
              <a:solidFill>
                <a:srgbClr val="244061"/>
              </a:solidFill>
            </a:endParaRPr>
          </a:p>
          <a:p>
            <a:pPr indent="0" lvl="0" marL="455294" marR="5080" rtl="0" algn="l">
              <a:lnSpc>
                <a:spcPct val="114999"/>
              </a:lnSpc>
              <a:spcBef>
                <a:spcPts val="5"/>
              </a:spcBef>
              <a:spcAft>
                <a:spcPts val="0"/>
              </a:spcAft>
              <a:buNone/>
            </a:pPr>
            <a:r>
              <a:rPr lang="en-US" sz="1600">
                <a:solidFill>
                  <a:srgbClr val="244061"/>
                </a:solidFill>
                <a:latin typeface="Arial"/>
                <a:ea typeface="Arial"/>
                <a:cs typeface="Arial"/>
                <a:sym typeface="Arial"/>
              </a:rPr>
              <a:t>Integrating this dataset with other external datasets such as IMDB ratings, rotten tomatoes can also provide many interesting findings.</a:t>
            </a:r>
            <a:endParaRPr/>
          </a:p>
          <a:p>
            <a:pPr indent="-184150" lvl="0" marL="741045" marR="5080" rtl="0" algn="l">
              <a:lnSpc>
                <a:spcPct val="114999"/>
              </a:lnSpc>
              <a:spcBef>
                <a:spcPts val="5"/>
              </a:spcBef>
              <a:spcAft>
                <a:spcPts val="0"/>
              </a:spcAft>
              <a:buClr>
                <a:srgbClr val="0D3A45"/>
              </a:buClr>
              <a:buSzPts val="1600"/>
              <a:buFont typeface="Arial"/>
              <a:buNone/>
            </a:pPr>
            <a:r>
              <a:t/>
            </a:r>
            <a:endParaRPr sz="1600">
              <a:solidFill>
                <a:srgbClr val="244061"/>
              </a:solidFill>
              <a:latin typeface="Arial"/>
              <a:ea typeface="Arial"/>
              <a:cs typeface="Arial"/>
              <a:sym typeface="Arial"/>
            </a:endParaRPr>
          </a:p>
          <a:p>
            <a:pPr indent="0" lvl="0" marL="0" rtl="0" algn="l">
              <a:spcBef>
                <a:spcPts val="0"/>
              </a:spcBef>
              <a:spcAft>
                <a:spcPts val="0"/>
              </a:spcAft>
              <a:buNone/>
            </a:pPr>
            <a:r>
              <a:rPr b="1" lang="en-US" sz="1600">
                <a:solidFill>
                  <a:srgbClr val="212121"/>
                </a:solidFill>
                <a:latin typeface="Arial"/>
                <a:ea typeface="Arial"/>
                <a:cs typeface="Arial"/>
                <a:sym typeface="Arial"/>
              </a:rPr>
              <a:t>       </a:t>
            </a:r>
            <a:r>
              <a:rPr b="1" lang="en-US" sz="1600">
                <a:solidFill>
                  <a:srgbClr val="244061"/>
                </a:solidFill>
                <a:latin typeface="Arial"/>
                <a:ea typeface="Arial"/>
                <a:cs typeface="Arial"/>
                <a:sym typeface="Arial"/>
              </a:rPr>
              <a:t>  In this project, you are required to do</a:t>
            </a:r>
            <a:endParaRPr sz="1600">
              <a:solidFill>
                <a:srgbClr val="244061"/>
              </a:solidFill>
              <a:latin typeface="Arial"/>
              <a:ea typeface="Arial"/>
              <a:cs typeface="Arial"/>
              <a:sym typeface="Arial"/>
            </a:endParaRPr>
          </a:p>
          <a:p>
            <a:pPr indent="-101600" lvl="1" marL="457200" rtl="0" algn="l">
              <a:spcBef>
                <a:spcPts val="0"/>
              </a:spcBef>
              <a:spcAft>
                <a:spcPts val="0"/>
              </a:spcAft>
              <a:buClr>
                <a:srgbClr val="244061"/>
              </a:buClr>
              <a:buSzPts val="1600"/>
              <a:buFont typeface="Calibri"/>
              <a:buAutoNum type="arabicPeriod"/>
            </a:pPr>
            <a:r>
              <a:rPr lang="en-US" sz="1600">
                <a:solidFill>
                  <a:srgbClr val="244061"/>
                </a:solidFill>
                <a:latin typeface="Arial"/>
                <a:ea typeface="Arial"/>
                <a:cs typeface="Arial"/>
                <a:sym typeface="Arial"/>
              </a:rPr>
              <a:t>Exploratory Data Analysis</a:t>
            </a:r>
            <a:endParaRPr/>
          </a:p>
          <a:p>
            <a:pPr indent="-101600" lvl="1" marL="457200" rtl="0" algn="l">
              <a:spcBef>
                <a:spcPts val="0"/>
              </a:spcBef>
              <a:spcAft>
                <a:spcPts val="0"/>
              </a:spcAft>
              <a:buClr>
                <a:srgbClr val="244061"/>
              </a:buClr>
              <a:buSzPts val="1600"/>
              <a:buFont typeface="Calibri"/>
              <a:buAutoNum type="arabicPeriod"/>
            </a:pPr>
            <a:r>
              <a:rPr lang="en-US" sz="1600">
                <a:solidFill>
                  <a:srgbClr val="244061"/>
                </a:solidFill>
                <a:latin typeface="Arial"/>
                <a:ea typeface="Arial"/>
                <a:cs typeface="Arial"/>
                <a:sym typeface="Arial"/>
              </a:rPr>
              <a:t>Understanding what type content is available in different countries</a:t>
            </a:r>
            <a:endParaRPr/>
          </a:p>
          <a:p>
            <a:pPr indent="-101600" lvl="1" marL="457200" rtl="0" algn="l">
              <a:spcBef>
                <a:spcPts val="0"/>
              </a:spcBef>
              <a:spcAft>
                <a:spcPts val="0"/>
              </a:spcAft>
              <a:buClr>
                <a:srgbClr val="244061"/>
              </a:buClr>
              <a:buSzPts val="1600"/>
              <a:buFont typeface="Calibri"/>
              <a:buAutoNum type="arabicPeriod"/>
            </a:pPr>
            <a:r>
              <a:rPr lang="en-US" sz="1600">
                <a:solidFill>
                  <a:srgbClr val="244061"/>
                </a:solidFill>
                <a:latin typeface="Arial"/>
                <a:ea typeface="Arial"/>
                <a:cs typeface="Arial"/>
                <a:sym typeface="Arial"/>
              </a:rPr>
              <a:t>Is Netflix has increasingly focusing on TV rather than movies in recent years.</a:t>
            </a:r>
            <a:endParaRPr/>
          </a:p>
          <a:p>
            <a:pPr indent="-101600" lvl="1" marL="457200" rtl="0" algn="l">
              <a:spcBef>
                <a:spcPts val="0"/>
              </a:spcBef>
              <a:spcAft>
                <a:spcPts val="0"/>
              </a:spcAft>
              <a:buClr>
                <a:srgbClr val="244061"/>
              </a:buClr>
              <a:buSzPts val="1600"/>
              <a:buFont typeface="Calibri"/>
              <a:buAutoNum type="arabicPeriod"/>
            </a:pPr>
            <a:r>
              <a:rPr lang="en-US" sz="1600">
                <a:solidFill>
                  <a:srgbClr val="244061"/>
                </a:solidFill>
                <a:latin typeface="Arial"/>
                <a:ea typeface="Arial"/>
                <a:cs typeface="Arial"/>
                <a:sym typeface="Arial"/>
              </a:rPr>
              <a:t>Clustering similar content by matching text-based features</a:t>
            </a:r>
            <a:endParaRPr/>
          </a:p>
          <a:p>
            <a:pPr indent="0" lvl="0" marL="455294" marR="5080" rtl="0" algn="l">
              <a:lnSpc>
                <a:spcPct val="114999"/>
              </a:lnSpc>
              <a:spcBef>
                <a:spcPts val="5"/>
              </a:spcBef>
              <a:spcAft>
                <a:spcPts val="0"/>
              </a:spcAft>
              <a:buNone/>
            </a:pPr>
            <a:r>
              <a:t/>
            </a:r>
            <a:endParaRPr b="1" sz="1600"/>
          </a:p>
          <a:p>
            <a:pPr indent="0" lvl="0" marL="455294" marR="5080" rtl="0" algn="l">
              <a:lnSpc>
                <a:spcPct val="114999"/>
              </a:lnSpc>
              <a:spcBef>
                <a:spcPts val="5"/>
              </a:spcBef>
              <a:spcAft>
                <a:spcPts val="0"/>
              </a:spcAft>
              <a:buNone/>
            </a:pPr>
            <a:r>
              <a:t/>
            </a:r>
            <a:endParaRPr/>
          </a:p>
        </p:txBody>
      </p:sp>
      <p:pic>
        <p:nvPicPr>
          <p:cNvPr descr="Video camera" id="93" name="Google Shape;93;p10"/>
          <p:cNvPicPr preferRelativeResize="0"/>
          <p:nvPr/>
        </p:nvPicPr>
        <p:blipFill rotWithShape="1">
          <a:blip r:embed="rId3">
            <a:alphaModFix/>
          </a:blip>
          <a:srcRect b="0" l="0" r="0" t="0"/>
          <a:stretch/>
        </p:blipFill>
        <p:spPr>
          <a:xfrm>
            <a:off x="83883" y="1347122"/>
            <a:ext cx="381000" cy="381000"/>
          </a:xfrm>
          <a:prstGeom prst="rect">
            <a:avLst/>
          </a:prstGeom>
          <a:noFill/>
          <a:ln>
            <a:noFill/>
          </a:ln>
        </p:spPr>
      </p:pic>
      <p:pic>
        <p:nvPicPr>
          <p:cNvPr descr="Video camera" id="94" name="Google Shape;94;p10"/>
          <p:cNvPicPr preferRelativeResize="0"/>
          <p:nvPr/>
        </p:nvPicPr>
        <p:blipFill rotWithShape="1">
          <a:blip r:embed="rId3">
            <a:alphaModFix/>
          </a:blip>
          <a:srcRect b="0" l="0" r="0" t="0"/>
          <a:stretch/>
        </p:blipFill>
        <p:spPr>
          <a:xfrm>
            <a:off x="83883" y="2569982"/>
            <a:ext cx="385508" cy="385508"/>
          </a:xfrm>
          <a:prstGeom prst="rect">
            <a:avLst/>
          </a:prstGeom>
          <a:noFill/>
          <a:ln>
            <a:noFill/>
          </a:ln>
        </p:spPr>
      </p:pic>
      <p:pic>
        <p:nvPicPr>
          <p:cNvPr descr="Video camera" id="95" name="Google Shape;95;p10"/>
          <p:cNvPicPr preferRelativeResize="0"/>
          <p:nvPr/>
        </p:nvPicPr>
        <p:blipFill rotWithShape="1">
          <a:blip r:embed="rId3">
            <a:alphaModFix/>
          </a:blip>
          <a:srcRect b="0" l="0" r="0" t="0"/>
          <a:stretch/>
        </p:blipFill>
        <p:spPr>
          <a:xfrm>
            <a:off x="83883" y="706401"/>
            <a:ext cx="381000" cy="381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1"/>
          <p:cNvSpPr txBox="1"/>
          <p:nvPr>
            <p:ph type="title"/>
          </p:nvPr>
        </p:nvSpPr>
        <p:spPr>
          <a:xfrm>
            <a:off x="303005" y="56768"/>
            <a:ext cx="5964406" cy="505267"/>
          </a:xfrm>
          <a:prstGeom prst="rect">
            <a:avLst/>
          </a:prstGeom>
          <a:noFill/>
          <a:ln>
            <a:noFill/>
          </a:ln>
        </p:spPr>
        <p:txBody>
          <a:bodyPr anchorCtr="0" anchor="t" bIns="0" lIns="0" spcFirstLastPara="1" rIns="0" wrap="square" tIns="12700">
            <a:spAutoFit/>
          </a:bodyPr>
          <a:lstStyle/>
          <a:p>
            <a:pPr indent="0" lvl="0" marL="12700" rtl="0" algn="l">
              <a:lnSpc>
                <a:spcPct val="100000"/>
              </a:lnSpc>
              <a:spcBef>
                <a:spcPts val="0"/>
              </a:spcBef>
              <a:spcAft>
                <a:spcPts val="0"/>
              </a:spcAft>
              <a:buNone/>
            </a:pPr>
            <a:r>
              <a:rPr lang="en-US" sz="3200"/>
              <a:t>Data Description</a:t>
            </a:r>
            <a:endParaRPr/>
          </a:p>
        </p:txBody>
      </p:sp>
      <p:sp>
        <p:nvSpPr>
          <p:cNvPr id="101" name="Google Shape;101;p11"/>
          <p:cNvSpPr txBox="1"/>
          <p:nvPr/>
        </p:nvSpPr>
        <p:spPr>
          <a:xfrm>
            <a:off x="303004" y="843942"/>
            <a:ext cx="8155195" cy="3770263"/>
          </a:xfrm>
          <a:prstGeom prst="rect">
            <a:avLst/>
          </a:prstGeom>
          <a:noFill/>
          <a:ln>
            <a:noFill/>
          </a:ln>
        </p:spPr>
        <p:txBody>
          <a:bodyPr anchorCtr="0" anchor="t" bIns="0" lIns="0" spcFirstLastPara="1" rIns="0" wrap="square" tIns="12700">
            <a:spAutoFit/>
          </a:bodyPr>
          <a:lstStyle/>
          <a:p>
            <a:pPr indent="0" lvl="1" marL="551180" marR="0" rtl="0" algn="l">
              <a:spcBef>
                <a:spcPts val="0"/>
              </a:spcBef>
              <a:spcAft>
                <a:spcPts val="0"/>
              </a:spcAft>
              <a:buNone/>
            </a:pPr>
            <a:r>
              <a:rPr b="1" i="0" lang="en-US" sz="1800" u="none" cap="none" strike="noStrike">
                <a:solidFill>
                  <a:srgbClr val="244061"/>
                </a:solidFill>
                <a:latin typeface="Arial"/>
                <a:ea typeface="Arial"/>
                <a:cs typeface="Arial"/>
                <a:sym typeface="Arial"/>
              </a:rPr>
              <a:t>The data was collected from Flixable which is third party Netflix </a:t>
            </a:r>
            <a:endParaRPr/>
          </a:p>
          <a:p>
            <a:pPr indent="0" lvl="1" marL="551180" marR="0" rtl="0" algn="l">
              <a:spcBef>
                <a:spcPts val="100"/>
              </a:spcBef>
              <a:spcAft>
                <a:spcPts val="0"/>
              </a:spcAft>
              <a:buNone/>
            </a:pPr>
            <a:r>
              <a:rPr b="1" i="0" lang="en-US" sz="1800" u="none" cap="none" strike="noStrike">
                <a:solidFill>
                  <a:srgbClr val="244061"/>
                </a:solidFill>
                <a:latin typeface="Arial"/>
                <a:ea typeface="Arial"/>
                <a:cs typeface="Arial"/>
                <a:sym typeface="Arial"/>
              </a:rPr>
              <a:t>search engine. The dataset consists of movies and TV shows data till </a:t>
            </a:r>
            <a:endParaRPr/>
          </a:p>
          <a:p>
            <a:pPr indent="0" lvl="1" marL="551180" marR="0" rtl="0" algn="l">
              <a:spcBef>
                <a:spcPts val="100"/>
              </a:spcBef>
              <a:spcAft>
                <a:spcPts val="0"/>
              </a:spcAft>
              <a:buNone/>
            </a:pPr>
            <a:r>
              <a:rPr b="1" i="0" lang="en-US" sz="1800" u="none" cap="none" strike="noStrike">
                <a:solidFill>
                  <a:srgbClr val="244061"/>
                </a:solidFill>
                <a:latin typeface="Arial"/>
                <a:ea typeface="Arial"/>
                <a:cs typeface="Arial"/>
                <a:sym typeface="Arial"/>
              </a:rPr>
              <a:t>2019. The dataset has 7787 rows of data.</a:t>
            </a:r>
            <a:endParaRPr/>
          </a:p>
          <a:p>
            <a:pPr indent="0" lvl="0" marL="93980" marR="0" rtl="0" algn="l">
              <a:lnSpc>
                <a:spcPct val="100000"/>
              </a:lnSpc>
              <a:spcBef>
                <a:spcPts val="100"/>
              </a:spcBef>
              <a:spcAft>
                <a:spcPts val="0"/>
              </a:spcAft>
              <a:buNone/>
            </a:pPr>
            <a:r>
              <a:t/>
            </a:r>
            <a:endParaRPr b="1" sz="1800">
              <a:solidFill>
                <a:srgbClr val="244061"/>
              </a:solidFill>
              <a:latin typeface="Arial"/>
              <a:ea typeface="Arial"/>
              <a:cs typeface="Arial"/>
              <a:sym typeface="Arial"/>
            </a:endParaRPr>
          </a:p>
          <a:p>
            <a:pPr indent="0" lvl="1" marL="551180" marR="0" rtl="0" algn="l">
              <a:spcBef>
                <a:spcPts val="100"/>
              </a:spcBef>
              <a:spcAft>
                <a:spcPts val="0"/>
              </a:spcAft>
              <a:buNone/>
            </a:pPr>
            <a:r>
              <a:rPr b="1" i="0" lang="en-US" sz="1800" u="none" cap="none" strike="noStrike">
                <a:solidFill>
                  <a:srgbClr val="244061"/>
                </a:solidFill>
                <a:latin typeface="Arial"/>
                <a:ea typeface="Arial"/>
                <a:cs typeface="Arial"/>
                <a:sym typeface="Arial"/>
              </a:rPr>
              <a:t>The dataset consists of eleven textual columns and one numeric</a:t>
            </a:r>
            <a:endParaRPr/>
          </a:p>
          <a:p>
            <a:pPr indent="0" lvl="1" marL="551180" marR="0" rtl="0" algn="l">
              <a:spcBef>
                <a:spcPts val="100"/>
              </a:spcBef>
              <a:spcAft>
                <a:spcPts val="0"/>
              </a:spcAft>
              <a:buNone/>
            </a:pPr>
            <a:r>
              <a:rPr b="1" i="0" lang="en-US" sz="1800" u="none" cap="none" strike="noStrike">
                <a:solidFill>
                  <a:srgbClr val="244061"/>
                </a:solidFill>
                <a:latin typeface="Arial"/>
                <a:ea typeface="Arial"/>
                <a:cs typeface="Arial"/>
                <a:sym typeface="Arial"/>
              </a:rPr>
              <a:t>column.</a:t>
            </a:r>
            <a:endParaRPr/>
          </a:p>
          <a:p>
            <a:pPr indent="0" lvl="0" marL="93980" marR="0" rtl="0" algn="l">
              <a:lnSpc>
                <a:spcPct val="100000"/>
              </a:lnSpc>
              <a:spcBef>
                <a:spcPts val="100"/>
              </a:spcBef>
              <a:spcAft>
                <a:spcPts val="0"/>
              </a:spcAft>
              <a:buNone/>
            </a:pPr>
            <a:r>
              <a:t/>
            </a:r>
            <a:endParaRPr b="1" sz="1800">
              <a:solidFill>
                <a:srgbClr val="244061"/>
              </a:solidFill>
              <a:latin typeface="Arial"/>
              <a:ea typeface="Arial"/>
              <a:cs typeface="Arial"/>
              <a:sym typeface="Arial"/>
            </a:endParaRPr>
          </a:p>
          <a:p>
            <a:pPr indent="0" lvl="0" marL="93980" marR="0" rtl="0" algn="l">
              <a:lnSpc>
                <a:spcPct val="100000"/>
              </a:lnSpc>
              <a:spcBef>
                <a:spcPts val="100"/>
              </a:spcBef>
              <a:spcAft>
                <a:spcPts val="0"/>
              </a:spcAft>
              <a:buNone/>
            </a:pPr>
            <a:r>
              <a:rPr b="1" lang="en-US" sz="1950">
                <a:solidFill>
                  <a:srgbClr val="244061"/>
                </a:solidFill>
                <a:latin typeface="Arial"/>
                <a:ea typeface="Arial"/>
                <a:cs typeface="Arial"/>
                <a:sym typeface="Arial"/>
              </a:rPr>
              <a:t>Attribute Information :</a:t>
            </a:r>
            <a:endParaRPr sz="1950">
              <a:solidFill>
                <a:srgbClr val="244061"/>
              </a:solidFill>
              <a:latin typeface="Arial"/>
              <a:ea typeface="Arial"/>
              <a:cs typeface="Arial"/>
              <a:sym typeface="Arial"/>
            </a:endParaRPr>
          </a:p>
          <a:p>
            <a:pPr indent="-415925" lvl="0" marL="551180" marR="0" rtl="0" algn="l">
              <a:lnSpc>
                <a:spcPct val="100000"/>
              </a:lnSpc>
              <a:spcBef>
                <a:spcPts val="1560"/>
              </a:spcBef>
              <a:spcAft>
                <a:spcPts val="0"/>
              </a:spcAft>
              <a:buClr>
                <a:srgbClr val="244061"/>
              </a:buClr>
              <a:buSzPts val="1800"/>
              <a:buFont typeface="Arial"/>
              <a:buAutoNum type="arabicPeriod"/>
            </a:pPr>
            <a:r>
              <a:rPr b="1" lang="en-US" sz="1800">
                <a:solidFill>
                  <a:srgbClr val="244061"/>
                </a:solidFill>
                <a:latin typeface="Arial"/>
                <a:ea typeface="Arial"/>
                <a:cs typeface="Arial"/>
                <a:sym typeface="Arial"/>
              </a:rPr>
              <a:t>show_id : </a:t>
            </a:r>
            <a:r>
              <a:rPr lang="en-US" sz="1800">
                <a:solidFill>
                  <a:srgbClr val="244061"/>
                </a:solidFill>
                <a:latin typeface="Arial"/>
                <a:ea typeface="Arial"/>
                <a:cs typeface="Arial"/>
                <a:sym typeface="Arial"/>
              </a:rPr>
              <a:t>Unique ID for every Movie / Tv Show</a:t>
            </a:r>
            <a:endParaRPr sz="1800">
              <a:solidFill>
                <a:srgbClr val="244061"/>
              </a:solidFill>
              <a:latin typeface="Arial"/>
              <a:ea typeface="Arial"/>
              <a:cs typeface="Arial"/>
              <a:sym typeface="Arial"/>
            </a:endParaRPr>
          </a:p>
          <a:p>
            <a:pPr indent="-415925" lvl="0" marL="551180" marR="0" rtl="0" algn="l">
              <a:lnSpc>
                <a:spcPct val="100000"/>
              </a:lnSpc>
              <a:spcBef>
                <a:spcPts val="305"/>
              </a:spcBef>
              <a:spcAft>
                <a:spcPts val="0"/>
              </a:spcAft>
              <a:buClr>
                <a:srgbClr val="244061"/>
              </a:buClr>
              <a:buSzPts val="1800"/>
              <a:buFont typeface="Arial"/>
              <a:buAutoNum type="arabicPeriod"/>
            </a:pPr>
            <a:r>
              <a:rPr b="1" lang="en-US" sz="1800">
                <a:solidFill>
                  <a:srgbClr val="244061"/>
                </a:solidFill>
                <a:latin typeface="Arial"/>
                <a:ea typeface="Arial"/>
                <a:cs typeface="Arial"/>
                <a:sym typeface="Arial"/>
              </a:rPr>
              <a:t>type : </a:t>
            </a:r>
            <a:r>
              <a:rPr lang="en-US" sz="1800">
                <a:solidFill>
                  <a:srgbClr val="244061"/>
                </a:solidFill>
                <a:latin typeface="Arial"/>
                <a:ea typeface="Arial"/>
                <a:cs typeface="Arial"/>
                <a:sym typeface="Arial"/>
              </a:rPr>
              <a:t>Identiﬁer - A Movie or TV Show</a:t>
            </a:r>
            <a:endParaRPr sz="1800">
              <a:solidFill>
                <a:srgbClr val="244061"/>
              </a:solidFill>
              <a:latin typeface="Arial"/>
              <a:ea typeface="Arial"/>
              <a:cs typeface="Arial"/>
              <a:sym typeface="Arial"/>
            </a:endParaRPr>
          </a:p>
          <a:p>
            <a:pPr indent="-415925" lvl="0" marL="551180" marR="0" rtl="0" algn="l">
              <a:lnSpc>
                <a:spcPct val="100000"/>
              </a:lnSpc>
              <a:spcBef>
                <a:spcPts val="305"/>
              </a:spcBef>
              <a:spcAft>
                <a:spcPts val="0"/>
              </a:spcAft>
              <a:buClr>
                <a:srgbClr val="244061"/>
              </a:buClr>
              <a:buSzPts val="1800"/>
              <a:buFont typeface="Arial"/>
              <a:buAutoNum type="arabicPeriod"/>
            </a:pPr>
            <a:r>
              <a:rPr b="1" lang="en-US" sz="1800">
                <a:solidFill>
                  <a:srgbClr val="244061"/>
                </a:solidFill>
                <a:latin typeface="Arial"/>
                <a:ea typeface="Arial"/>
                <a:cs typeface="Arial"/>
                <a:sym typeface="Arial"/>
              </a:rPr>
              <a:t>title : </a:t>
            </a:r>
            <a:r>
              <a:rPr lang="en-US" sz="1800">
                <a:solidFill>
                  <a:srgbClr val="244061"/>
                </a:solidFill>
                <a:latin typeface="Arial"/>
                <a:ea typeface="Arial"/>
                <a:cs typeface="Arial"/>
                <a:sym typeface="Arial"/>
              </a:rPr>
              <a:t>Title of the Movie / Tv Show</a:t>
            </a:r>
            <a:endParaRPr sz="1800">
              <a:solidFill>
                <a:srgbClr val="244061"/>
              </a:solidFill>
              <a:latin typeface="Arial"/>
              <a:ea typeface="Arial"/>
              <a:cs typeface="Arial"/>
              <a:sym typeface="Arial"/>
            </a:endParaRPr>
          </a:p>
          <a:p>
            <a:pPr indent="-415925" lvl="0" marL="551180" marR="0" rtl="0" algn="l">
              <a:lnSpc>
                <a:spcPct val="100000"/>
              </a:lnSpc>
              <a:spcBef>
                <a:spcPts val="305"/>
              </a:spcBef>
              <a:spcAft>
                <a:spcPts val="0"/>
              </a:spcAft>
              <a:buClr>
                <a:srgbClr val="244061"/>
              </a:buClr>
              <a:buSzPts val="1800"/>
              <a:buFont typeface="Arial"/>
              <a:buAutoNum type="arabicPeriod"/>
            </a:pPr>
            <a:r>
              <a:rPr b="1" lang="en-US" sz="1800">
                <a:solidFill>
                  <a:srgbClr val="244061"/>
                </a:solidFill>
                <a:latin typeface="Arial"/>
                <a:ea typeface="Arial"/>
                <a:cs typeface="Arial"/>
                <a:sym typeface="Arial"/>
              </a:rPr>
              <a:t>director : </a:t>
            </a:r>
            <a:r>
              <a:rPr lang="en-US" sz="1800">
                <a:solidFill>
                  <a:srgbClr val="244061"/>
                </a:solidFill>
                <a:latin typeface="Arial"/>
                <a:ea typeface="Arial"/>
                <a:cs typeface="Arial"/>
                <a:sym typeface="Arial"/>
              </a:rPr>
              <a:t>Director of the Movie</a:t>
            </a:r>
            <a:endParaRPr sz="1800">
              <a:solidFill>
                <a:srgbClr val="244061"/>
              </a:solidFill>
              <a:latin typeface="Arial"/>
              <a:ea typeface="Arial"/>
              <a:cs typeface="Arial"/>
              <a:sym typeface="Arial"/>
            </a:endParaRPr>
          </a:p>
        </p:txBody>
      </p:sp>
      <p:pic>
        <p:nvPicPr>
          <p:cNvPr descr="Clapper board" id="102" name="Google Shape;102;p11"/>
          <p:cNvPicPr preferRelativeResize="0"/>
          <p:nvPr/>
        </p:nvPicPr>
        <p:blipFill rotWithShape="1">
          <a:blip r:embed="rId3">
            <a:alphaModFix/>
          </a:blip>
          <a:srcRect b="0" l="0" r="0" t="0"/>
          <a:stretch/>
        </p:blipFill>
        <p:spPr>
          <a:xfrm>
            <a:off x="303004" y="843942"/>
            <a:ext cx="569464" cy="569464"/>
          </a:xfrm>
          <a:prstGeom prst="rect">
            <a:avLst/>
          </a:prstGeom>
          <a:noFill/>
          <a:ln>
            <a:noFill/>
          </a:ln>
        </p:spPr>
      </p:pic>
      <p:pic>
        <p:nvPicPr>
          <p:cNvPr descr="Clapper board" id="103" name="Google Shape;103;p11"/>
          <p:cNvPicPr preferRelativeResize="0"/>
          <p:nvPr/>
        </p:nvPicPr>
        <p:blipFill rotWithShape="1">
          <a:blip r:embed="rId3">
            <a:alphaModFix/>
          </a:blip>
          <a:srcRect b="0" l="0" r="0" t="0"/>
          <a:stretch/>
        </p:blipFill>
        <p:spPr>
          <a:xfrm>
            <a:off x="303004" y="1998721"/>
            <a:ext cx="569464" cy="56946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2"/>
          <p:cNvSpPr txBox="1"/>
          <p:nvPr/>
        </p:nvSpPr>
        <p:spPr>
          <a:xfrm>
            <a:off x="304800" y="1123950"/>
            <a:ext cx="6934200" cy="2577629"/>
          </a:xfrm>
          <a:prstGeom prst="rect">
            <a:avLst/>
          </a:prstGeom>
          <a:noFill/>
          <a:ln>
            <a:noFill/>
          </a:ln>
        </p:spPr>
        <p:txBody>
          <a:bodyPr anchorCtr="0" anchor="t" bIns="45700" lIns="91425" spcFirstLastPara="1" rIns="91425" wrap="square" tIns="45700">
            <a:spAutoFit/>
          </a:bodyPr>
          <a:lstStyle/>
          <a:p>
            <a:pPr indent="0" lvl="0" marL="135255" marR="0" rtl="0" algn="just">
              <a:spcBef>
                <a:spcPts val="0"/>
              </a:spcBef>
              <a:spcAft>
                <a:spcPts val="0"/>
              </a:spcAft>
              <a:buNone/>
            </a:pPr>
            <a:r>
              <a:rPr b="1" lang="en-US" sz="1800">
                <a:solidFill>
                  <a:srgbClr val="244061"/>
                </a:solidFill>
                <a:latin typeface="Arial"/>
                <a:ea typeface="Arial"/>
                <a:cs typeface="Arial"/>
                <a:sym typeface="Arial"/>
              </a:rPr>
              <a:t>5.   cast : </a:t>
            </a:r>
            <a:r>
              <a:rPr lang="en-US" sz="1800">
                <a:solidFill>
                  <a:srgbClr val="244061"/>
                </a:solidFill>
                <a:latin typeface="Arial"/>
                <a:ea typeface="Arial"/>
                <a:cs typeface="Arial"/>
                <a:sym typeface="Arial"/>
              </a:rPr>
              <a:t>Actors involved in the movie / show</a:t>
            </a:r>
            <a:endParaRPr sz="1800">
              <a:solidFill>
                <a:srgbClr val="244061"/>
              </a:solidFill>
              <a:latin typeface="Arial"/>
              <a:ea typeface="Arial"/>
              <a:cs typeface="Arial"/>
              <a:sym typeface="Arial"/>
            </a:endParaRPr>
          </a:p>
          <a:p>
            <a:pPr indent="0" lvl="0" marL="135255" marR="0" rtl="0" algn="just">
              <a:spcBef>
                <a:spcPts val="305"/>
              </a:spcBef>
              <a:spcAft>
                <a:spcPts val="0"/>
              </a:spcAft>
              <a:buNone/>
            </a:pPr>
            <a:r>
              <a:rPr b="1" lang="en-US" sz="1800">
                <a:solidFill>
                  <a:srgbClr val="244061"/>
                </a:solidFill>
                <a:latin typeface="Arial"/>
                <a:ea typeface="Arial"/>
                <a:cs typeface="Arial"/>
                <a:sym typeface="Arial"/>
              </a:rPr>
              <a:t>6.   country : </a:t>
            </a:r>
            <a:r>
              <a:rPr lang="en-US" sz="1800">
                <a:solidFill>
                  <a:srgbClr val="244061"/>
                </a:solidFill>
                <a:latin typeface="Arial"/>
                <a:ea typeface="Arial"/>
                <a:cs typeface="Arial"/>
                <a:sym typeface="Arial"/>
              </a:rPr>
              <a:t>Country where the movie / show was produced</a:t>
            </a:r>
            <a:endParaRPr sz="1800">
              <a:solidFill>
                <a:srgbClr val="244061"/>
              </a:solidFill>
              <a:latin typeface="Arial"/>
              <a:ea typeface="Arial"/>
              <a:cs typeface="Arial"/>
              <a:sym typeface="Arial"/>
            </a:endParaRPr>
          </a:p>
          <a:p>
            <a:pPr indent="0" lvl="0" marL="135255" marR="0" rtl="0" algn="just">
              <a:spcBef>
                <a:spcPts val="305"/>
              </a:spcBef>
              <a:spcAft>
                <a:spcPts val="0"/>
              </a:spcAft>
              <a:buNone/>
            </a:pPr>
            <a:r>
              <a:rPr b="1" lang="en-US" sz="1800">
                <a:solidFill>
                  <a:srgbClr val="244061"/>
                </a:solidFill>
                <a:latin typeface="Arial"/>
                <a:ea typeface="Arial"/>
                <a:cs typeface="Arial"/>
                <a:sym typeface="Arial"/>
              </a:rPr>
              <a:t>7.   date_added : </a:t>
            </a:r>
            <a:r>
              <a:rPr lang="en-US" sz="1800">
                <a:solidFill>
                  <a:srgbClr val="244061"/>
                </a:solidFill>
                <a:latin typeface="Arial"/>
                <a:ea typeface="Arial"/>
                <a:cs typeface="Arial"/>
                <a:sym typeface="Arial"/>
              </a:rPr>
              <a:t>Date it was added on Netﬂix</a:t>
            </a:r>
            <a:endParaRPr sz="1800">
              <a:solidFill>
                <a:srgbClr val="244061"/>
              </a:solidFill>
              <a:latin typeface="Arial"/>
              <a:ea typeface="Arial"/>
              <a:cs typeface="Arial"/>
              <a:sym typeface="Arial"/>
            </a:endParaRPr>
          </a:p>
          <a:p>
            <a:pPr indent="0" lvl="0" marL="135255" marR="0" rtl="0" algn="just">
              <a:spcBef>
                <a:spcPts val="305"/>
              </a:spcBef>
              <a:spcAft>
                <a:spcPts val="0"/>
              </a:spcAft>
              <a:buNone/>
            </a:pPr>
            <a:r>
              <a:rPr b="1" lang="en-US" sz="1800">
                <a:solidFill>
                  <a:srgbClr val="244061"/>
                </a:solidFill>
                <a:latin typeface="Arial"/>
                <a:ea typeface="Arial"/>
                <a:cs typeface="Arial"/>
                <a:sym typeface="Arial"/>
              </a:rPr>
              <a:t>8.   release_year : </a:t>
            </a:r>
            <a:r>
              <a:rPr lang="en-US" sz="1800">
                <a:solidFill>
                  <a:srgbClr val="244061"/>
                </a:solidFill>
                <a:latin typeface="Arial"/>
                <a:ea typeface="Arial"/>
                <a:cs typeface="Arial"/>
                <a:sym typeface="Arial"/>
              </a:rPr>
              <a:t>Actual Release year of the movie / show</a:t>
            </a:r>
            <a:endParaRPr sz="1800">
              <a:solidFill>
                <a:srgbClr val="244061"/>
              </a:solidFill>
              <a:latin typeface="Arial"/>
              <a:ea typeface="Arial"/>
              <a:cs typeface="Arial"/>
              <a:sym typeface="Arial"/>
            </a:endParaRPr>
          </a:p>
          <a:p>
            <a:pPr indent="0" lvl="0" marL="135255" marR="0" rtl="0" algn="just">
              <a:spcBef>
                <a:spcPts val="305"/>
              </a:spcBef>
              <a:spcAft>
                <a:spcPts val="0"/>
              </a:spcAft>
              <a:buNone/>
            </a:pPr>
            <a:r>
              <a:rPr b="1" lang="en-US" sz="1800">
                <a:solidFill>
                  <a:srgbClr val="244061"/>
                </a:solidFill>
                <a:latin typeface="Arial"/>
                <a:ea typeface="Arial"/>
                <a:cs typeface="Arial"/>
                <a:sym typeface="Arial"/>
              </a:rPr>
              <a:t>9.    rating : </a:t>
            </a:r>
            <a:r>
              <a:rPr lang="en-US" sz="1800">
                <a:solidFill>
                  <a:srgbClr val="244061"/>
                </a:solidFill>
                <a:latin typeface="Arial"/>
                <a:ea typeface="Arial"/>
                <a:cs typeface="Arial"/>
                <a:sym typeface="Arial"/>
              </a:rPr>
              <a:t>TV Rating of the movie / show</a:t>
            </a:r>
            <a:endParaRPr sz="1800">
              <a:solidFill>
                <a:srgbClr val="244061"/>
              </a:solidFill>
              <a:latin typeface="Arial"/>
              <a:ea typeface="Arial"/>
              <a:cs typeface="Arial"/>
              <a:sym typeface="Arial"/>
            </a:endParaRPr>
          </a:p>
          <a:p>
            <a:pPr indent="0" lvl="0" marL="12065" marR="0" rtl="0" algn="just">
              <a:spcBef>
                <a:spcPts val="309"/>
              </a:spcBef>
              <a:spcAft>
                <a:spcPts val="0"/>
              </a:spcAft>
              <a:buNone/>
            </a:pPr>
            <a:r>
              <a:rPr lang="en-US" sz="1800">
                <a:solidFill>
                  <a:srgbClr val="244061"/>
                </a:solidFill>
                <a:latin typeface="Arial"/>
                <a:ea typeface="Arial"/>
                <a:cs typeface="Arial"/>
                <a:sym typeface="Arial"/>
              </a:rPr>
              <a:t> </a:t>
            </a:r>
            <a:r>
              <a:rPr b="1" lang="en-US" sz="1800">
                <a:solidFill>
                  <a:srgbClr val="244061"/>
                </a:solidFill>
                <a:latin typeface="Arial"/>
                <a:ea typeface="Arial"/>
                <a:cs typeface="Arial"/>
                <a:sym typeface="Arial"/>
              </a:rPr>
              <a:t>10.   duration : </a:t>
            </a:r>
            <a:r>
              <a:rPr lang="en-US" sz="1800">
                <a:solidFill>
                  <a:srgbClr val="244061"/>
                </a:solidFill>
                <a:latin typeface="Arial"/>
                <a:ea typeface="Arial"/>
                <a:cs typeface="Arial"/>
                <a:sym typeface="Arial"/>
              </a:rPr>
              <a:t>Total Duration - in minutes or number of seasons</a:t>
            </a:r>
            <a:endParaRPr sz="1800">
              <a:solidFill>
                <a:srgbClr val="244061"/>
              </a:solidFill>
              <a:latin typeface="Arial"/>
              <a:ea typeface="Arial"/>
              <a:cs typeface="Arial"/>
              <a:sym typeface="Arial"/>
            </a:endParaRPr>
          </a:p>
          <a:p>
            <a:pPr indent="0" lvl="0" marL="12065" marR="0" rtl="0" algn="just">
              <a:spcBef>
                <a:spcPts val="305"/>
              </a:spcBef>
              <a:spcAft>
                <a:spcPts val="0"/>
              </a:spcAft>
              <a:buNone/>
            </a:pPr>
            <a:r>
              <a:rPr lang="en-US" sz="1800">
                <a:solidFill>
                  <a:srgbClr val="244061"/>
                </a:solidFill>
                <a:latin typeface="Arial"/>
                <a:ea typeface="Arial"/>
                <a:cs typeface="Arial"/>
                <a:sym typeface="Arial"/>
              </a:rPr>
              <a:t> </a:t>
            </a:r>
            <a:r>
              <a:rPr b="1" lang="en-US" sz="1800">
                <a:solidFill>
                  <a:srgbClr val="244061"/>
                </a:solidFill>
                <a:latin typeface="Arial"/>
                <a:ea typeface="Arial"/>
                <a:cs typeface="Arial"/>
                <a:sym typeface="Arial"/>
              </a:rPr>
              <a:t>11.   listed_in : </a:t>
            </a:r>
            <a:r>
              <a:rPr lang="en-US" sz="1800">
                <a:solidFill>
                  <a:srgbClr val="244061"/>
                </a:solidFill>
                <a:latin typeface="Arial"/>
                <a:ea typeface="Arial"/>
                <a:cs typeface="Arial"/>
                <a:sym typeface="Arial"/>
              </a:rPr>
              <a:t>Genre</a:t>
            </a:r>
            <a:endParaRPr sz="1800">
              <a:solidFill>
                <a:srgbClr val="244061"/>
              </a:solidFill>
              <a:latin typeface="Arial"/>
              <a:ea typeface="Arial"/>
              <a:cs typeface="Arial"/>
              <a:sym typeface="Arial"/>
            </a:endParaRPr>
          </a:p>
          <a:p>
            <a:pPr indent="0" lvl="0" marL="12065" marR="0" rtl="0" algn="just">
              <a:spcBef>
                <a:spcPts val="305"/>
              </a:spcBef>
              <a:spcAft>
                <a:spcPts val="0"/>
              </a:spcAft>
              <a:buNone/>
            </a:pPr>
            <a:r>
              <a:rPr lang="en-US" sz="1800">
                <a:solidFill>
                  <a:srgbClr val="244061"/>
                </a:solidFill>
                <a:latin typeface="Arial"/>
                <a:ea typeface="Arial"/>
                <a:cs typeface="Arial"/>
                <a:sym typeface="Arial"/>
              </a:rPr>
              <a:t> </a:t>
            </a:r>
            <a:r>
              <a:rPr b="1" lang="en-US" sz="1800">
                <a:solidFill>
                  <a:srgbClr val="244061"/>
                </a:solidFill>
                <a:latin typeface="Arial"/>
                <a:ea typeface="Arial"/>
                <a:cs typeface="Arial"/>
                <a:sym typeface="Arial"/>
              </a:rPr>
              <a:t>12.   description: </a:t>
            </a:r>
            <a:r>
              <a:rPr lang="en-US" sz="1800">
                <a:solidFill>
                  <a:srgbClr val="244061"/>
                </a:solidFill>
                <a:latin typeface="Arial"/>
                <a:ea typeface="Arial"/>
                <a:cs typeface="Arial"/>
                <a:sym typeface="Arial"/>
              </a:rPr>
              <a:t>The Summary description</a:t>
            </a:r>
            <a:endParaRPr sz="1800">
              <a:solidFill>
                <a:srgbClr val="244061"/>
              </a:solidFill>
              <a:latin typeface="Arial"/>
              <a:ea typeface="Arial"/>
              <a:cs typeface="Arial"/>
              <a:sym typeface="Arial"/>
            </a:endParaRPr>
          </a:p>
        </p:txBody>
      </p:sp>
      <p:sp>
        <p:nvSpPr>
          <p:cNvPr id="109" name="Google Shape;109;p12"/>
          <p:cNvSpPr txBox="1"/>
          <p:nvPr>
            <p:ph type="title"/>
          </p:nvPr>
        </p:nvSpPr>
        <p:spPr>
          <a:xfrm>
            <a:off x="372478" y="133350"/>
            <a:ext cx="6869430" cy="553998"/>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US" sz="3600"/>
              <a:t>Data Description</a:t>
            </a:r>
            <a:endParaRPr sz="3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3"/>
          <p:cNvSpPr txBox="1"/>
          <p:nvPr/>
        </p:nvSpPr>
        <p:spPr>
          <a:xfrm>
            <a:off x="228600" y="795566"/>
            <a:ext cx="8610600" cy="350352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u="sng">
                <a:solidFill>
                  <a:srgbClr val="244061"/>
                </a:solidFill>
                <a:latin typeface="Arial"/>
                <a:ea typeface="Arial"/>
                <a:cs typeface="Arial"/>
                <a:sym typeface="Arial"/>
              </a:rPr>
              <a:t>Null Value Treatment:</a:t>
            </a:r>
            <a:endParaRPr/>
          </a:p>
          <a:p>
            <a:pPr indent="0" lvl="0" marL="0" marR="0" rtl="0" algn="l">
              <a:spcBef>
                <a:spcPts val="0"/>
              </a:spcBef>
              <a:spcAft>
                <a:spcPts val="0"/>
              </a:spcAft>
              <a:buNone/>
            </a:pPr>
            <a:r>
              <a:t/>
            </a:r>
            <a:endParaRPr b="1" sz="1800">
              <a:solidFill>
                <a:srgbClr val="244061"/>
              </a:solidFill>
              <a:latin typeface="Arial"/>
              <a:ea typeface="Arial"/>
              <a:cs typeface="Arial"/>
              <a:sym typeface="Arial"/>
            </a:endParaRPr>
          </a:p>
          <a:p>
            <a:pPr indent="0" lvl="0" marL="0" marR="0" rtl="0" algn="l">
              <a:lnSpc>
                <a:spcPct val="150000"/>
              </a:lnSpc>
              <a:spcBef>
                <a:spcPts val="0"/>
              </a:spcBef>
              <a:spcAft>
                <a:spcPts val="0"/>
              </a:spcAft>
              <a:buNone/>
            </a:pPr>
            <a:r>
              <a:rPr lang="en-US" sz="1800">
                <a:solidFill>
                  <a:srgbClr val="244061"/>
                </a:solidFill>
                <a:latin typeface="Arial"/>
                <a:ea typeface="Arial"/>
                <a:cs typeface="Arial"/>
                <a:sym typeface="Arial"/>
              </a:rPr>
              <a:t>●</a:t>
            </a:r>
            <a:r>
              <a:rPr i="1" lang="en-US" sz="1800">
                <a:solidFill>
                  <a:srgbClr val="244061"/>
                </a:solidFill>
                <a:latin typeface="Arial"/>
                <a:ea typeface="Arial"/>
                <a:cs typeface="Arial"/>
                <a:sym typeface="Arial"/>
              </a:rPr>
              <a:t> </a:t>
            </a:r>
            <a:r>
              <a:rPr b="1" i="1" lang="en-US" sz="1800">
                <a:solidFill>
                  <a:srgbClr val="244061"/>
                </a:solidFill>
                <a:latin typeface="Arial"/>
                <a:ea typeface="Arial"/>
                <a:cs typeface="Arial"/>
                <a:sym typeface="Arial"/>
              </a:rPr>
              <a:t>Director</a:t>
            </a:r>
            <a:r>
              <a:rPr i="1" lang="en-US" sz="1800">
                <a:solidFill>
                  <a:srgbClr val="244061"/>
                </a:solidFill>
                <a:latin typeface="Arial"/>
                <a:ea typeface="Arial"/>
                <a:cs typeface="Arial"/>
                <a:sym typeface="Arial"/>
              </a:rPr>
              <a:t> </a:t>
            </a:r>
            <a:r>
              <a:rPr lang="en-US" sz="1800">
                <a:solidFill>
                  <a:srgbClr val="244061"/>
                </a:solidFill>
                <a:latin typeface="Arial"/>
                <a:ea typeface="Arial"/>
                <a:cs typeface="Arial"/>
                <a:sym typeface="Arial"/>
              </a:rPr>
              <a:t>feature have more than </a:t>
            </a:r>
            <a:r>
              <a:rPr b="1" i="1" lang="en-US" sz="1800">
                <a:solidFill>
                  <a:srgbClr val="244061"/>
                </a:solidFill>
                <a:latin typeface="Arial"/>
                <a:ea typeface="Arial"/>
                <a:cs typeface="Arial"/>
                <a:sym typeface="Arial"/>
              </a:rPr>
              <a:t>30.68% </a:t>
            </a:r>
            <a:r>
              <a:rPr lang="en-US" sz="1800">
                <a:solidFill>
                  <a:srgbClr val="244061"/>
                </a:solidFill>
                <a:latin typeface="Arial"/>
                <a:ea typeface="Arial"/>
                <a:cs typeface="Arial"/>
                <a:sym typeface="Arial"/>
              </a:rPr>
              <a:t>of null values. Filling null values by ‘unknown’.</a:t>
            </a:r>
            <a:endParaRPr/>
          </a:p>
          <a:p>
            <a:pPr indent="0" lvl="0" marL="0" marR="0" rtl="0" algn="l">
              <a:lnSpc>
                <a:spcPct val="150000"/>
              </a:lnSpc>
              <a:spcBef>
                <a:spcPts val="0"/>
              </a:spcBef>
              <a:spcAft>
                <a:spcPts val="0"/>
              </a:spcAft>
              <a:buNone/>
            </a:pPr>
            <a:r>
              <a:rPr lang="en-US" sz="1800">
                <a:solidFill>
                  <a:srgbClr val="244061"/>
                </a:solidFill>
                <a:latin typeface="Arial"/>
                <a:ea typeface="Arial"/>
                <a:cs typeface="Arial"/>
                <a:sym typeface="Arial"/>
              </a:rPr>
              <a:t>● </a:t>
            </a:r>
            <a:r>
              <a:rPr b="1" i="1" lang="en-US" sz="1800">
                <a:solidFill>
                  <a:srgbClr val="244061"/>
                </a:solidFill>
                <a:latin typeface="Arial"/>
                <a:ea typeface="Arial"/>
                <a:cs typeface="Arial"/>
                <a:sym typeface="Arial"/>
              </a:rPr>
              <a:t>Country</a:t>
            </a:r>
            <a:r>
              <a:rPr lang="en-US" sz="1800">
                <a:solidFill>
                  <a:srgbClr val="244061"/>
                </a:solidFill>
                <a:latin typeface="Arial"/>
                <a:ea typeface="Arial"/>
                <a:cs typeface="Arial"/>
                <a:sym typeface="Arial"/>
              </a:rPr>
              <a:t> feature have </a:t>
            </a:r>
            <a:r>
              <a:rPr b="1" i="1" lang="en-US" sz="1800">
                <a:solidFill>
                  <a:srgbClr val="244061"/>
                </a:solidFill>
                <a:latin typeface="Arial"/>
                <a:ea typeface="Arial"/>
                <a:cs typeface="Arial"/>
                <a:sym typeface="Arial"/>
              </a:rPr>
              <a:t>6.51% </a:t>
            </a:r>
            <a:r>
              <a:rPr lang="en-US" sz="1800">
                <a:solidFill>
                  <a:srgbClr val="244061"/>
                </a:solidFill>
                <a:latin typeface="Arial"/>
                <a:ea typeface="Arial"/>
                <a:cs typeface="Arial"/>
                <a:sym typeface="Arial"/>
              </a:rPr>
              <a:t>of null values. Filling null values by mode of feature.</a:t>
            </a:r>
            <a:endParaRPr/>
          </a:p>
          <a:p>
            <a:pPr indent="0" lvl="0" marL="0" marR="0" rtl="0" algn="l">
              <a:lnSpc>
                <a:spcPct val="150000"/>
              </a:lnSpc>
              <a:spcBef>
                <a:spcPts val="0"/>
              </a:spcBef>
              <a:spcAft>
                <a:spcPts val="0"/>
              </a:spcAft>
              <a:buNone/>
            </a:pPr>
            <a:r>
              <a:rPr lang="en-US" sz="1800">
                <a:solidFill>
                  <a:srgbClr val="244061"/>
                </a:solidFill>
                <a:latin typeface="Arial"/>
                <a:ea typeface="Arial"/>
                <a:cs typeface="Arial"/>
                <a:sym typeface="Arial"/>
              </a:rPr>
              <a:t>● </a:t>
            </a:r>
            <a:r>
              <a:rPr b="1" i="1" lang="en-US" sz="1800">
                <a:solidFill>
                  <a:srgbClr val="244061"/>
                </a:solidFill>
                <a:latin typeface="Arial"/>
                <a:ea typeface="Arial"/>
                <a:cs typeface="Arial"/>
                <a:sym typeface="Arial"/>
              </a:rPr>
              <a:t>Cast feature </a:t>
            </a:r>
            <a:r>
              <a:rPr lang="en-US" sz="1800">
                <a:solidFill>
                  <a:srgbClr val="244061"/>
                </a:solidFill>
                <a:latin typeface="Arial"/>
                <a:ea typeface="Arial"/>
                <a:cs typeface="Arial"/>
                <a:sym typeface="Arial"/>
              </a:rPr>
              <a:t>have </a:t>
            </a:r>
            <a:r>
              <a:rPr b="1" i="1" lang="en-US" sz="1800">
                <a:solidFill>
                  <a:srgbClr val="244061"/>
                </a:solidFill>
                <a:latin typeface="Arial"/>
                <a:ea typeface="Arial"/>
                <a:cs typeface="Arial"/>
                <a:sym typeface="Arial"/>
              </a:rPr>
              <a:t>9.22% </a:t>
            </a:r>
            <a:r>
              <a:rPr lang="en-US" sz="1800">
                <a:solidFill>
                  <a:srgbClr val="244061"/>
                </a:solidFill>
                <a:latin typeface="Arial"/>
                <a:ea typeface="Arial"/>
                <a:cs typeface="Arial"/>
                <a:sym typeface="Arial"/>
              </a:rPr>
              <a:t>of null values. Filling null values by ‘unknown’.</a:t>
            </a:r>
            <a:endParaRPr/>
          </a:p>
          <a:p>
            <a:pPr indent="0" lvl="0" marL="0" marR="0" rtl="0" algn="l">
              <a:lnSpc>
                <a:spcPct val="150000"/>
              </a:lnSpc>
              <a:spcBef>
                <a:spcPts val="0"/>
              </a:spcBef>
              <a:spcAft>
                <a:spcPts val="0"/>
              </a:spcAft>
              <a:buNone/>
            </a:pPr>
            <a:r>
              <a:rPr lang="en-US" sz="1800">
                <a:solidFill>
                  <a:srgbClr val="244061"/>
                </a:solidFill>
                <a:latin typeface="Arial"/>
                <a:ea typeface="Arial"/>
                <a:cs typeface="Arial"/>
                <a:sym typeface="Arial"/>
              </a:rPr>
              <a:t>●</a:t>
            </a:r>
            <a:r>
              <a:rPr b="1" i="1" lang="en-US" sz="1800">
                <a:solidFill>
                  <a:srgbClr val="244061"/>
                </a:solidFill>
                <a:latin typeface="Arial"/>
                <a:ea typeface="Arial"/>
                <a:cs typeface="Arial"/>
                <a:sym typeface="Arial"/>
              </a:rPr>
              <a:t> Rating </a:t>
            </a:r>
            <a:r>
              <a:rPr lang="en-US" sz="1800">
                <a:solidFill>
                  <a:srgbClr val="244061"/>
                </a:solidFill>
                <a:latin typeface="Arial"/>
                <a:ea typeface="Arial"/>
                <a:cs typeface="Arial"/>
                <a:sym typeface="Arial"/>
              </a:rPr>
              <a:t>feature have </a:t>
            </a:r>
            <a:r>
              <a:rPr b="1" i="1" lang="en-US" sz="1800">
                <a:solidFill>
                  <a:srgbClr val="244061"/>
                </a:solidFill>
                <a:latin typeface="Arial"/>
                <a:ea typeface="Arial"/>
                <a:cs typeface="Arial"/>
                <a:sym typeface="Arial"/>
              </a:rPr>
              <a:t>0.09% </a:t>
            </a:r>
            <a:r>
              <a:rPr lang="en-US" sz="1800">
                <a:solidFill>
                  <a:srgbClr val="244061"/>
                </a:solidFill>
                <a:latin typeface="Arial"/>
                <a:ea typeface="Arial"/>
                <a:cs typeface="Arial"/>
                <a:sym typeface="Arial"/>
              </a:rPr>
              <a:t>of null values. Filling null values by mode of feature.</a:t>
            </a:r>
            <a:endParaRPr/>
          </a:p>
          <a:p>
            <a:pPr indent="0" lvl="0" marL="0" marR="0" rtl="0" algn="l">
              <a:lnSpc>
                <a:spcPct val="150000"/>
              </a:lnSpc>
              <a:spcBef>
                <a:spcPts val="0"/>
              </a:spcBef>
              <a:spcAft>
                <a:spcPts val="0"/>
              </a:spcAft>
              <a:buNone/>
            </a:pPr>
            <a:r>
              <a:rPr lang="en-US" sz="1800">
                <a:solidFill>
                  <a:srgbClr val="244061"/>
                </a:solidFill>
                <a:latin typeface="Arial"/>
                <a:ea typeface="Arial"/>
                <a:cs typeface="Arial"/>
                <a:sym typeface="Arial"/>
              </a:rPr>
              <a:t>● </a:t>
            </a:r>
            <a:r>
              <a:rPr b="1" i="1" lang="en-US" sz="1800">
                <a:solidFill>
                  <a:srgbClr val="244061"/>
                </a:solidFill>
                <a:latin typeface="Arial"/>
                <a:ea typeface="Arial"/>
                <a:cs typeface="Arial"/>
                <a:sym typeface="Arial"/>
              </a:rPr>
              <a:t>Date_added </a:t>
            </a:r>
            <a:r>
              <a:rPr lang="en-US" sz="1800">
                <a:solidFill>
                  <a:srgbClr val="244061"/>
                </a:solidFill>
                <a:latin typeface="Arial"/>
                <a:ea typeface="Arial"/>
                <a:cs typeface="Arial"/>
                <a:sym typeface="Arial"/>
              </a:rPr>
              <a:t>feature have </a:t>
            </a:r>
            <a:r>
              <a:rPr b="1" i="1" lang="en-US" sz="1800">
                <a:solidFill>
                  <a:srgbClr val="244061"/>
                </a:solidFill>
                <a:latin typeface="Arial"/>
                <a:ea typeface="Arial"/>
                <a:cs typeface="Arial"/>
                <a:sym typeface="Arial"/>
              </a:rPr>
              <a:t>0.13% </a:t>
            </a:r>
            <a:r>
              <a:rPr lang="en-US" sz="1800">
                <a:solidFill>
                  <a:srgbClr val="244061"/>
                </a:solidFill>
                <a:latin typeface="Arial"/>
                <a:ea typeface="Arial"/>
                <a:cs typeface="Arial"/>
                <a:sym typeface="Arial"/>
              </a:rPr>
              <a:t>of null values. Dropping rows  corresponding to null values.</a:t>
            </a:r>
            <a:endParaRPr/>
          </a:p>
        </p:txBody>
      </p:sp>
      <p:sp>
        <p:nvSpPr>
          <p:cNvPr id="115" name="Google Shape;115;p13"/>
          <p:cNvSpPr txBox="1"/>
          <p:nvPr/>
        </p:nvSpPr>
        <p:spPr>
          <a:xfrm>
            <a:off x="260011" y="33301"/>
            <a:ext cx="457200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rgbClr val="C00000"/>
                </a:solidFill>
                <a:latin typeface="Calibri"/>
                <a:ea typeface="Calibri"/>
                <a:cs typeface="Calibri"/>
                <a:sym typeface="Calibri"/>
              </a:rPr>
              <a:t>Null Value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pic>
        <p:nvPicPr>
          <p:cNvPr id="120" name="Google Shape;120;p14"/>
          <p:cNvPicPr preferRelativeResize="0"/>
          <p:nvPr/>
        </p:nvPicPr>
        <p:blipFill rotWithShape="1">
          <a:blip r:embed="rId3">
            <a:alphaModFix/>
          </a:blip>
          <a:srcRect b="0" l="0" r="0" t="0"/>
          <a:stretch/>
        </p:blipFill>
        <p:spPr>
          <a:xfrm>
            <a:off x="4236588" y="874500"/>
            <a:ext cx="4692891" cy="4089610"/>
          </a:xfrm>
          <a:prstGeom prst="rect">
            <a:avLst/>
          </a:prstGeom>
          <a:noFill/>
          <a:ln>
            <a:noFill/>
          </a:ln>
          <a:effectLst>
            <a:outerShdw blurRad="292100" rotWithShape="0" algn="tl" dir="2700000" dist="139700">
              <a:srgbClr val="333333">
                <a:alpha val="64705"/>
              </a:srgbClr>
            </a:outerShdw>
          </a:effectLst>
        </p:spPr>
      </p:pic>
      <p:sp>
        <p:nvSpPr>
          <p:cNvPr id="121" name="Google Shape;121;p14"/>
          <p:cNvSpPr/>
          <p:nvPr/>
        </p:nvSpPr>
        <p:spPr>
          <a:xfrm>
            <a:off x="7543317" y="971550"/>
            <a:ext cx="1180227" cy="609600"/>
          </a:xfrm>
          <a:prstGeom prst="wedgeRectCallout">
            <a:avLst>
              <a:gd fmla="val -20833" name="adj1"/>
              <a:gd fmla="val 62500" name="adj2"/>
            </a:avLst>
          </a:prstGeom>
          <a:solidFill>
            <a:srgbClr val="1E90FF"/>
          </a:solidFill>
          <a:ln cap="flat" cmpd="sng" w="25400">
            <a:solidFill>
              <a:srgbClr val="7F7F7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200">
                <a:solidFill>
                  <a:schemeClr val="lt1"/>
                </a:solidFill>
                <a:latin typeface="Calibri"/>
                <a:ea typeface="Calibri"/>
                <a:cs typeface="Calibri"/>
                <a:sym typeface="Calibri"/>
              </a:rPr>
              <a:t>index=Movie</a:t>
            </a:r>
            <a:endParaRPr/>
          </a:p>
          <a:p>
            <a:pPr indent="0" lvl="0" marL="0" marR="0" rtl="0" algn="ctr">
              <a:spcBef>
                <a:spcPts val="0"/>
              </a:spcBef>
              <a:spcAft>
                <a:spcPts val="0"/>
              </a:spcAft>
              <a:buNone/>
            </a:pPr>
            <a:r>
              <a:rPr lang="en-US" sz="1200">
                <a:solidFill>
                  <a:schemeClr val="lt1"/>
                </a:solidFill>
                <a:latin typeface="Calibri"/>
                <a:ea typeface="Calibri"/>
                <a:cs typeface="Calibri"/>
                <a:sym typeface="Calibri"/>
              </a:rPr>
              <a:t>type=5377</a:t>
            </a:r>
            <a:endParaRPr/>
          </a:p>
        </p:txBody>
      </p:sp>
      <p:sp>
        <p:nvSpPr>
          <p:cNvPr id="122" name="Google Shape;122;p14"/>
          <p:cNvSpPr txBox="1"/>
          <p:nvPr/>
        </p:nvSpPr>
        <p:spPr>
          <a:xfrm>
            <a:off x="1447800" y="151615"/>
            <a:ext cx="5631819" cy="58477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3200">
                <a:solidFill>
                  <a:srgbClr val="DA0000"/>
                </a:solidFill>
                <a:latin typeface="Calibri"/>
                <a:ea typeface="Calibri"/>
                <a:cs typeface="Calibri"/>
                <a:sym typeface="Calibri"/>
              </a:rPr>
              <a:t>Exploratory Data Analysis</a:t>
            </a:r>
            <a:endParaRPr/>
          </a:p>
        </p:txBody>
      </p:sp>
      <p:sp>
        <p:nvSpPr>
          <p:cNvPr id="123" name="Google Shape;123;p14"/>
          <p:cNvSpPr txBox="1"/>
          <p:nvPr/>
        </p:nvSpPr>
        <p:spPr>
          <a:xfrm>
            <a:off x="152400" y="971550"/>
            <a:ext cx="4084188" cy="2173031"/>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rgbClr val="244061"/>
                </a:solidFill>
                <a:latin typeface="Calibri"/>
                <a:ea typeface="Calibri"/>
                <a:cs typeface="Calibri"/>
                <a:sym typeface="Calibri"/>
              </a:rPr>
              <a:t>Type of content available on Netflix</a:t>
            </a:r>
            <a:endParaRPr/>
          </a:p>
          <a:p>
            <a:pPr indent="0" lvl="0" marL="0" marR="0" rtl="0" algn="l">
              <a:lnSpc>
                <a:spcPct val="150000"/>
              </a:lnSpc>
              <a:spcBef>
                <a:spcPts val="0"/>
              </a:spcBef>
              <a:spcAft>
                <a:spcPts val="0"/>
              </a:spcAft>
              <a:buNone/>
            </a:pPr>
            <a:r>
              <a:rPr lang="en-US" sz="1800">
                <a:solidFill>
                  <a:srgbClr val="244061"/>
                </a:solidFill>
                <a:latin typeface="Calibri"/>
                <a:ea typeface="Calibri"/>
                <a:cs typeface="Calibri"/>
                <a:sym typeface="Calibri"/>
              </a:rPr>
              <a:t>•It is evident that there are more movies</a:t>
            </a:r>
            <a:endParaRPr/>
          </a:p>
          <a:p>
            <a:pPr indent="0" lvl="0" marL="0" marR="0" rtl="0" algn="l">
              <a:lnSpc>
                <a:spcPct val="150000"/>
              </a:lnSpc>
              <a:spcBef>
                <a:spcPts val="0"/>
              </a:spcBef>
              <a:spcAft>
                <a:spcPts val="0"/>
              </a:spcAft>
              <a:buNone/>
            </a:pPr>
            <a:r>
              <a:rPr lang="en-US" sz="1800">
                <a:solidFill>
                  <a:srgbClr val="244061"/>
                </a:solidFill>
                <a:latin typeface="Calibri"/>
                <a:ea typeface="Calibri"/>
                <a:cs typeface="Calibri"/>
                <a:sym typeface="Calibri"/>
              </a:rPr>
              <a:t>on Netflix than TV shows.</a:t>
            </a:r>
            <a:endParaRPr/>
          </a:p>
          <a:p>
            <a:pPr indent="0" lvl="0" marL="0" marR="0" rtl="0" algn="l">
              <a:lnSpc>
                <a:spcPct val="150000"/>
              </a:lnSpc>
              <a:spcBef>
                <a:spcPts val="0"/>
              </a:spcBef>
              <a:spcAft>
                <a:spcPts val="0"/>
              </a:spcAft>
              <a:buNone/>
            </a:pPr>
            <a:r>
              <a:rPr lang="en-US" sz="1800">
                <a:solidFill>
                  <a:srgbClr val="244061"/>
                </a:solidFill>
                <a:latin typeface="Calibri"/>
                <a:ea typeface="Calibri"/>
                <a:cs typeface="Calibri"/>
                <a:sym typeface="Calibri"/>
              </a:rPr>
              <a:t>•Netflix has 5377 movies, which is more </a:t>
            </a:r>
            <a:endParaRPr/>
          </a:p>
          <a:p>
            <a:pPr indent="0" lvl="0" marL="0" marR="0" rtl="0" algn="l">
              <a:lnSpc>
                <a:spcPct val="150000"/>
              </a:lnSpc>
              <a:spcBef>
                <a:spcPts val="0"/>
              </a:spcBef>
              <a:spcAft>
                <a:spcPts val="0"/>
              </a:spcAft>
              <a:buNone/>
            </a:pPr>
            <a:r>
              <a:rPr lang="en-US" sz="1800">
                <a:solidFill>
                  <a:srgbClr val="244061"/>
                </a:solidFill>
                <a:latin typeface="Calibri"/>
                <a:ea typeface="Calibri"/>
                <a:cs typeface="Calibri"/>
                <a:sym typeface="Calibri"/>
              </a:rPr>
              <a:t>than double the quantity of TV shows.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pic>
        <p:nvPicPr>
          <p:cNvPr id="128" name="Google Shape;128;p15"/>
          <p:cNvPicPr preferRelativeResize="0"/>
          <p:nvPr/>
        </p:nvPicPr>
        <p:blipFill rotWithShape="1">
          <a:blip r:embed="rId3">
            <a:alphaModFix/>
          </a:blip>
          <a:srcRect b="0" l="0" r="0" t="0"/>
          <a:stretch/>
        </p:blipFill>
        <p:spPr>
          <a:xfrm>
            <a:off x="4267200" y="666750"/>
            <a:ext cx="4572000" cy="4236574"/>
          </a:xfrm>
          <a:prstGeom prst="rect">
            <a:avLst/>
          </a:prstGeom>
          <a:noFill/>
          <a:ln>
            <a:noFill/>
          </a:ln>
        </p:spPr>
      </p:pic>
      <p:sp>
        <p:nvSpPr>
          <p:cNvPr id="129" name="Google Shape;129;p15"/>
          <p:cNvSpPr txBox="1"/>
          <p:nvPr/>
        </p:nvSpPr>
        <p:spPr>
          <a:xfrm>
            <a:off x="1143000" y="131710"/>
            <a:ext cx="5562600" cy="58477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3200">
                <a:solidFill>
                  <a:srgbClr val="DA0000"/>
                </a:solidFill>
                <a:latin typeface="Calibri"/>
                <a:ea typeface="Calibri"/>
                <a:cs typeface="Calibri"/>
                <a:sym typeface="Calibri"/>
              </a:rPr>
              <a:t>     Exploratory Data Analysis</a:t>
            </a:r>
            <a:endParaRPr/>
          </a:p>
        </p:txBody>
      </p:sp>
      <p:sp>
        <p:nvSpPr>
          <p:cNvPr id="130" name="Google Shape;130;p15"/>
          <p:cNvSpPr txBox="1"/>
          <p:nvPr/>
        </p:nvSpPr>
        <p:spPr>
          <a:xfrm>
            <a:off x="76200" y="819150"/>
            <a:ext cx="66294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244061"/>
                </a:solidFill>
                <a:latin typeface="Arial"/>
                <a:ea typeface="Arial"/>
                <a:cs typeface="Arial"/>
                <a:sym typeface="Arial"/>
              </a:rPr>
              <a:t>Top countries with highest content production</a:t>
            </a:r>
            <a:endParaRPr/>
          </a:p>
        </p:txBody>
      </p:sp>
      <p:sp>
        <p:nvSpPr>
          <p:cNvPr id="131" name="Google Shape;131;p15"/>
          <p:cNvSpPr txBox="1"/>
          <p:nvPr/>
        </p:nvSpPr>
        <p:spPr>
          <a:xfrm>
            <a:off x="304800" y="1326667"/>
            <a:ext cx="5486400" cy="1815882"/>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rgbClr val="244061"/>
              </a:buClr>
              <a:buSzPts val="1600"/>
              <a:buFont typeface="Noto Sans Symbols"/>
              <a:buChar char="❑"/>
            </a:pPr>
            <a:r>
              <a:rPr lang="en-US" sz="1600">
                <a:solidFill>
                  <a:srgbClr val="244061"/>
                </a:solidFill>
                <a:latin typeface="Arial"/>
                <a:ea typeface="Arial"/>
                <a:cs typeface="Arial"/>
                <a:sym typeface="Arial"/>
              </a:rPr>
              <a:t>United States has the most number of </a:t>
            </a:r>
            <a:endParaRPr/>
          </a:p>
          <a:p>
            <a:pPr indent="0" lvl="0" marL="0" marR="0" rtl="0" algn="l">
              <a:spcBef>
                <a:spcPts val="0"/>
              </a:spcBef>
              <a:spcAft>
                <a:spcPts val="0"/>
              </a:spcAft>
              <a:buNone/>
            </a:pPr>
            <a:r>
              <a:rPr lang="en-US" sz="1600">
                <a:solidFill>
                  <a:srgbClr val="244061"/>
                </a:solidFill>
                <a:latin typeface="Arial"/>
                <a:ea typeface="Arial"/>
                <a:cs typeface="Arial"/>
                <a:sym typeface="Arial"/>
              </a:rPr>
              <a:t>content on Netflix </a:t>
            </a:r>
            <a:endParaRPr/>
          </a:p>
          <a:p>
            <a:pPr indent="-285750" lvl="0" marL="285750" marR="0" rtl="0" algn="l">
              <a:spcBef>
                <a:spcPts val="0"/>
              </a:spcBef>
              <a:spcAft>
                <a:spcPts val="0"/>
              </a:spcAft>
              <a:buClr>
                <a:srgbClr val="244061"/>
              </a:buClr>
              <a:buSzPts val="1600"/>
              <a:buFont typeface="Noto Sans Symbols"/>
              <a:buChar char="❑"/>
            </a:pPr>
            <a:r>
              <a:rPr lang="en-US" sz="1600">
                <a:solidFill>
                  <a:srgbClr val="244061"/>
                </a:solidFill>
                <a:latin typeface="Arial"/>
                <a:ea typeface="Arial"/>
                <a:cs typeface="Arial"/>
                <a:sym typeface="Arial"/>
              </a:rPr>
              <a:t>India has second highest content </a:t>
            </a:r>
            <a:endParaRPr/>
          </a:p>
          <a:p>
            <a:pPr indent="0" lvl="0" marL="0" marR="0" rtl="0" algn="l">
              <a:spcBef>
                <a:spcPts val="0"/>
              </a:spcBef>
              <a:spcAft>
                <a:spcPts val="0"/>
              </a:spcAft>
              <a:buNone/>
            </a:pPr>
            <a:r>
              <a:rPr lang="en-US" sz="1600">
                <a:solidFill>
                  <a:srgbClr val="244061"/>
                </a:solidFill>
                <a:latin typeface="Arial"/>
                <a:ea typeface="Arial"/>
                <a:cs typeface="Arial"/>
                <a:sym typeface="Arial"/>
              </a:rPr>
              <a:t>on Netflix</a:t>
            </a:r>
            <a:endParaRPr/>
          </a:p>
          <a:p>
            <a:pPr indent="-285750" lvl="0" marL="285750" marR="0" rtl="0" algn="l">
              <a:spcBef>
                <a:spcPts val="0"/>
              </a:spcBef>
              <a:spcAft>
                <a:spcPts val="0"/>
              </a:spcAft>
              <a:buClr>
                <a:srgbClr val="244061"/>
              </a:buClr>
              <a:buSzPts val="1600"/>
              <a:buFont typeface="Noto Sans Symbols"/>
              <a:buChar char="❑"/>
            </a:pPr>
            <a:r>
              <a:rPr lang="en-US" sz="1600">
                <a:solidFill>
                  <a:srgbClr val="244061"/>
                </a:solidFill>
                <a:latin typeface="Arial"/>
                <a:ea typeface="Arial"/>
                <a:cs typeface="Arial"/>
                <a:sym typeface="Arial"/>
              </a:rPr>
              <a:t>Australia and Taiwan has least number </a:t>
            </a:r>
            <a:endParaRPr/>
          </a:p>
          <a:p>
            <a:pPr indent="0" lvl="0" marL="0" marR="0" rtl="0" algn="l">
              <a:spcBef>
                <a:spcPts val="0"/>
              </a:spcBef>
              <a:spcAft>
                <a:spcPts val="0"/>
              </a:spcAft>
              <a:buNone/>
            </a:pPr>
            <a:r>
              <a:rPr lang="en-US" sz="1600">
                <a:solidFill>
                  <a:srgbClr val="244061"/>
                </a:solidFill>
                <a:latin typeface="Arial"/>
                <a:ea typeface="Arial"/>
                <a:cs typeface="Arial"/>
                <a:sym typeface="Arial"/>
              </a:rPr>
              <a:t>of content on Netflix</a:t>
            </a:r>
            <a:endParaRPr/>
          </a:p>
          <a:p>
            <a:pPr indent="0" lvl="0" marL="0" marR="0" rtl="0" algn="l">
              <a:spcBef>
                <a:spcPts val="0"/>
              </a:spcBef>
              <a:spcAft>
                <a:spcPts val="0"/>
              </a:spcAft>
              <a:buNone/>
            </a:pPr>
            <a:r>
              <a:t/>
            </a:r>
            <a:endParaRPr sz="1600">
              <a:solidFill>
                <a:srgbClr val="24406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